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9"/>
  </p:notesMasterIdLst>
  <p:handoutMasterIdLst>
    <p:handoutMasterId r:id="rId50"/>
  </p:handoutMasterIdLst>
  <p:sldIdLst>
    <p:sldId id="256" r:id="rId2"/>
    <p:sldId id="533" r:id="rId3"/>
    <p:sldId id="531" r:id="rId4"/>
    <p:sldId id="534" r:id="rId5"/>
    <p:sldId id="535" r:id="rId6"/>
    <p:sldId id="536" r:id="rId7"/>
    <p:sldId id="541" r:id="rId8"/>
    <p:sldId id="547" r:id="rId9"/>
    <p:sldId id="537" r:id="rId10"/>
    <p:sldId id="538" r:id="rId11"/>
    <p:sldId id="539" r:id="rId12"/>
    <p:sldId id="540" r:id="rId13"/>
    <p:sldId id="543" r:id="rId14"/>
    <p:sldId id="545" r:id="rId15"/>
    <p:sldId id="548" r:id="rId16"/>
    <p:sldId id="546" r:id="rId17"/>
    <p:sldId id="549" r:id="rId18"/>
    <p:sldId id="550" r:id="rId19"/>
    <p:sldId id="551" r:id="rId20"/>
    <p:sldId id="552" r:id="rId21"/>
    <p:sldId id="553" r:id="rId22"/>
    <p:sldId id="554" r:id="rId23"/>
    <p:sldId id="498" r:id="rId24"/>
    <p:sldId id="555" r:id="rId25"/>
    <p:sldId id="501" r:id="rId26"/>
    <p:sldId id="556" r:id="rId27"/>
    <p:sldId id="557" r:id="rId28"/>
    <p:sldId id="559" r:id="rId29"/>
    <p:sldId id="558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9BBB59"/>
    <a:srgbClr val="FF66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2" autoAdjust="0"/>
    <p:restoredTop sz="88249" autoAdjust="0"/>
  </p:normalViewPr>
  <p:slideViewPr>
    <p:cSldViewPr snapToGrid="0" snapToObjects="1">
      <p:cViewPr varScale="1">
        <p:scale>
          <a:sx n="100" d="100"/>
          <a:sy n="100" d="100"/>
        </p:scale>
        <p:origin x="15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1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9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1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28.jpe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21.png"/><Relationship Id="rId9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11" Type="http://schemas.openxmlformats.org/officeDocument/2006/relationships/image" Target="../media/image31.png"/><Relationship Id="rId5" Type="http://schemas.openxmlformats.org/officeDocument/2006/relationships/image" Target="../media/image5.jpg"/><Relationship Id="rId10" Type="http://schemas.openxmlformats.org/officeDocument/2006/relationships/image" Target="../media/image30.jpeg"/><Relationship Id="rId4" Type="http://schemas.openxmlformats.org/officeDocument/2006/relationships/image" Target="../media/image3.jpeg"/><Relationship Id="rId9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 &amp; Marina Knittel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80957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#14 – 04/20/2021</a:t>
            </a:r>
          </a:p>
          <a:p>
            <a:r>
              <a:rPr lang="en-US" sz="1600" b="1" dirty="0"/>
              <a:t>Lecture #15 – 04/22/2021</a:t>
            </a:r>
          </a:p>
          <a:p>
            <a:r>
              <a:rPr lang="en-US" sz="1600" b="1" dirty="0"/>
              <a:t>Lecture #16 – 04/27/2021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97" y="3349877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98D571-2E59-4849-A2B3-77E7D2BCDC71}"/>
              </a:ext>
            </a:extLst>
          </p:cNvPr>
          <p:cNvSpPr txBox="1"/>
          <p:nvPr/>
        </p:nvSpPr>
        <p:spPr>
          <a:xfrm>
            <a:off x="298774" y="3718257"/>
            <a:ext cx="1291064" cy="1815882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Prop?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EF?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PO? </a:t>
            </a:r>
            <a:r>
              <a:rPr lang="en-US" sz="1600" b="1" dirty="0"/>
              <a:t>Yes, but not generally.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B0545-652D-40C3-8504-5D29A816849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1DDE42DC-BD61-4892-9270-06C4EA2BF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50AFB4-8A03-4361-8595-1C02B9B02AAC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ACB0E9-AAD6-438C-BB3A-51874BAA3F9A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one stronger than the other? Are they equivalent? Are they incomparable?</a:t>
            </a:r>
          </a:p>
          <a:p>
            <a:endParaRPr lang="en-US" dirty="0"/>
          </a:p>
          <a:p>
            <a:r>
              <a:rPr lang="en-US" dirty="0"/>
              <a:t>Prop =&gt; EF:</a:t>
            </a:r>
          </a:p>
          <a:p>
            <a:r>
              <a:rPr lang="en-US" dirty="0"/>
              <a:t>	</a:t>
            </a:r>
            <a:r>
              <a:rPr lang="en-US" b="0" dirty="0"/>
              <a:t>Assume P1 gets what they perceive to be a proportional allocation.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Note that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(M). Thus u</a:t>
            </a:r>
            <a:r>
              <a:rPr lang="en-US" b="0" baseline="-25000" dirty="0"/>
              <a:t>P1</a:t>
            </a:r>
            <a:r>
              <a:rPr lang="en-US" b="0" dirty="0"/>
              <a:t>(A2) ≤ u</a:t>
            </a:r>
            <a:r>
              <a:rPr lang="en-US" b="0" baseline="-25000" dirty="0"/>
              <a:t>P1</a:t>
            </a:r>
            <a:r>
              <a:rPr lang="en-US" b="0" dirty="0"/>
              <a:t>(M)/2. Thus P1 cannot </a:t>
            </a:r>
            <a:r>
              <a:rPr lang="en-US" b="0" i="1" dirty="0"/>
              <a:t>envy</a:t>
            </a:r>
            <a:r>
              <a:rPr lang="en-US" b="0" dirty="0"/>
              <a:t> P2. The same argument can be made for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(A2). Since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Thus P1 gets a proportional allocation. The same argument can be made for P2.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53BDE-0B3E-4823-91DE-8B6CEB7C17EE}"/>
              </a:ext>
            </a:extLst>
          </p:cNvPr>
          <p:cNvSpPr txBox="1"/>
          <p:nvPr/>
        </p:nvSpPr>
        <p:spPr>
          <a:xfrm>
            <a:off x="6010320" y="275272"/>
            <a:ext cx="23796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 = Player 1</a:t>
            </a:r>
          </a:p>
          <a:p>
            <a:r>
              <a:rPr lang="en-US" dirty="0"/>
              <a:t>P2 = Player 2</a:t>
            </a:r>
          </a:p>
          <a:p>
            <a:r>
              <a:rPr lang="en-US" b="0" dirty="0"/>
              <a:t>A1 = P1’s allocation</a:t>
            </a:r>
          </a:p>
          <a:p>
            <a:r>
              <a:rPr lang="en-US" dirty="0"/>
              <a:t>A2 = P2’s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n&gt;2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the equivalence hold when n&gt;2?</a:t>
            </a:r>
          </a:p>
          <a:p>
            <a:endParaRPr lang="en-US" dirty="0"/>
          </a:p>
          <a:p>
            <a:r>
              <a:rPr lang="en-US" dirty="0"/>
              <a:t>Prop DOES NOT IMPLY EF:</a:t>
            </a:r>
          </a:p>
          <a:p>
            <a:r>
              <a:rPr lang="en-US" dirty="0"/>
              <a:t>	</a:t>
            </a:r>
            <a:r>
              <a:rPr lang="en-US" b="0" dirty="0"/>
              <a:t>Consider 3 agents. Say, from P1’s perspective, u</a:t>
            </a:r>
            <a:r>
              <a:rPr lang="en-US" b="0" baseline="-25000" dirty="0"/>
              <a:t>P1</a:t>
            </a:r>
            <a:r>
              <a:rPr lang="en-US" b="0" dirty="0"/>
              <a:t>(A1) = 1/3, u</a:t>
            </a:r>
            <a:r>
              <a:rPr lang="en-US" b="0" baseline="-25000" dirty="0"/>
              <a:t>P1</a:t>
            </a:r>
            <a:r>
              <a:rPr lang="en-US" b="0" dirty="0"/>
              <a:t>(A2) = 1/2, and u</a:t>
            </a:r>
            <a:r>
              <a:rPr lang="en-US" b="0" baseline="-25000" dirty="0"/>
              <a:t>P1</a:t>
            </a:r>
            <a:r>
              <a:rPr lang="en-US" b="0" dirty="0"/>
              <a:t>(A3) = 1/6. Clearly P1 views their share as proportional, but they envy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(Ai) for all </a:t>
            </a:r>
            <a:r>
              <a:rPr lang="en-US" b="0" dirty="0" err="1"/>
              <a:t>i</a:t>
            </a:r>
            <a:r>
              <a:rPr lang="en-US" b="0" dirty="0"/>
              <a:t>. Since u</a:t>
            </a:r>
            <a:r>
              <a:rPr lang="en-US" b="0" baseline="-25000" dirty="0"/>
              <a:t>P1</a:t>
            </a:r>
            <a:r>
              <a:rPr lang="en-US" b="0" dirty="0"/>
              <a:t>(A1) + … + u</a:t>
            </a:r>
            <a:r>
              <a:rPr lang="en-US" b="0" baseline="-25000" dirty="0"/>
              <a:t>P1</a:t>
            </a:r>
            <a:r>
              <a:rPr lang="en-US" b="0" dirty="0"/>
              <a:t>(An)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(M)/n. Thus P1 gets a proportional allocation. The same argument can be made for Pi for all </a:t>
            </a:r>
            <a:r>
              <a:rPr lang="en-US" b="0" dirty="0" err="1"/>
              <a:t>i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7930-4E73-4523-85C3-F1375B7C2981}"/>
              </a:ext>
            </a:extLst>
          </p:cNvPr>
          <p:cNvSpPr txBox="1"/>
          <p:nvPr/>
        </p:nvSpPr>
        <p:spPr>
          <a:xfrm>
            <a:off x="6010320" y="275272"/>
            <a:ext cx="237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Pi = Player I</a:t>
            </a:r>
          </a:p>
          <a:p>
            <a:r>
              <a:rPr lang="en-US" b="0" dirty="0"/>
              <a:t>Ai = Pi’s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1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0708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EDD3DF-395D-45FC-B84B-B07CA9803971}"/>
              </a:ext>
            </a:extLst>
          </p:cNvPr>
          <p:cNvGrpSpPr/>
          <p:nvPr/>
        </p:nvGrpSpPr>
        <p:grpSpPr>
          <a:xfrm>
            <a:off x="2222671" y="3786815"/>
            <a:ext cx="876523" cy="2899714"/>
            <a:chOff x="1710504" y="3310971"/>
            <a:chExt cx="876523" cy="2899714"/>
          </a:xfrm>
        </p:grpSpPr>
        <p:pic>
          <p:nvPicPr>
            <p:cNvPr id="26" name="Picture 25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ABA90177-7AC5-454E-85D6-8679E82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503829-F540-423B-A96E-E24AFEC9234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3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625 L 0.14063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EEAB80-A869-4CD0-9DD6-5C55F91F6F08}"/>
              </a:ext>
            </a:extLst>
          </p:cNvPr>
          <p:cNvCxnSpPr>
            <a:cxnSpLocks/>
          </p:cNvCxnSpPr>
          <p:nvPr/>
        </p:nvCxnSpPr>
        <p:spPr>
          <a:xfrm>
            <a:off x="3501319" y="3807302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61510C-2FB9-4E1C-ACE4-17A6E397F626}"/>
              </a:ext>
            </a:extLst>
          </p:cNvPr>
          <p:cNvGrpSpPr/>
          <p:nvPr/>
        </p:nvGrpSpPr>
        <p:grpSpPr>
          <a:xfrm>
            <a:off x="3501319" y="3807302"/>
            <a:ext cx="876523" cy="2899714"/>
            <a:chOff x="1710504" y="3310971"/>
            <a:chExt cx="876523" cy="2899714"/>
          </a:xfrm>
        </p:grpSpPr>
        <p:pic>
          <p:nvPicPr>
            <p:cNvPr id="17" name="Picture 16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B12D04B-DCD8-40FB-9E75-132C0759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351AE8-A723-4F2A-890F-BB9DCEDCCBF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6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23299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8529"/>
          </a:xfrm>
        </p:spPr>
        <p:txBody>
          <a:bodyPr>
            <a:normAutofit/>
          </a:bodyPr>
          <a:lstStyle/>
          <a:p>
            <a:r>
              <a:rPr lang="en-US" sz="1800" dirty="0"/>
              <a:t>Quick proof:</a:t>
            </a:r>
          </a:p>
          <a:p>
            <a:r>
              <a:rPr lang="en-US" sz="1800" dirty="0"/>
              <a:t>	</a:t>
            </a:r>
            <a:r>
              <a:rPr lang="en-US" sz="1800" b="0" dirty="0"/>
              <a:t>Say the order of calling “stop” is P1, P2, … </a:t>
            </a:r>
            <a:r>
              <a:rPr lang="en-US" sz="1800" b="0" dirty="0" err="1"/>
              <a:t>Pn</a:t>
            </a:r>
            <a:r>
              <a:rPr lang="en-US" sz="1800" b="0" dirty="0"/>
              <a:t>.</a:t>
            </a:r>
          </a:p>
          <a:p>
            <a:r>
              <a:rPr lang="en-US" sz="1800" b="0" dirty="0"/>
              <a:t>	P1 obviously gets a proportional slice.</a:t>
            </a:r>
          </a:p>
          <a:p>
            <a:r>
              <a:rPr lang="en-US" sz="1800" b="0" dirty="0"/>
              <a:t>	According to player to P2, P1 got at most u</a:t>
            </a:r>
            <a:r>
              <a:rPr lang="en-US" sz="1800" b="0" baseline="-25000" dirty="0"/>
              <a:t>P2</a:t>
            </a:r>
            <a:r>
              <a:rPr lang="en-US" sz="1800" b="0" dirty="0"/>
              <a:t>(A1) ≤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Thus the amount left is at least 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according to P2.</a:t>
            </a:r>
          </a:p>
          <a:p>
            <a:r>
              <a:rPr lang="en-US" sz="1800" b="0" dirty="0"/>
              <a:t>	When P2 says stop, they get a 1/(n-1) fraction of the remaining value. That is [(n-1)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]/(n-1) ≥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Therefore, P2 gets a proportional allocation.</a:t>
            </a:r>
          </a:p>
          <a:p>
            <a:r>
              <a:rPr lang="en-US" sz="1800" b="0" dirty="0"/>
              <a:t>	A similar argument can be made going down the line of players.</a:t>
            </a:r>
          </a:p>
          <a:p>
            <a:endParaRPr lang="en-US" sz="1800" b="0" dirty="0"/>
          </a:p>
          <a:p>
            <a:r>
              <a:rPr lang="en-US" sz="1800" dirty="0"/>
              <a:t>Also:</a:t>
            </a:r>
            <a:r>
              <a:rPr lang="en-US" sz="1800" b="0" dirty="0"/>
              <a:t> Notice that we made n-1 cuts. This is the minimum possible number of cuts to divide it into n pieces.</a:t>
            </a:r>
          </a:p>
          <a:p>
            <a:r>
              <a:rPr lang="en-US" sz="1800" dirty="0"/>
              <a:t>But: </a:t>
            </a:r>
            <a:r>
              <a:rPr lang="en-US" sz="1800" b="0" dirty="0"/>
              <a:t>This is not envy-free. It also prefers later players.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ADB8-ECE6-4E56-BAC9-62809BF4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r>
              <a:rPr lang="en-US" dirty="0"/>
              <a:t> aren’t Envy-free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C9F6-3409-41AD-ADDA-5F1B2974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942729" cy="4373563"/>
          </a:xfrm>
        </p:spPr>
        <p:txBody>
          <a:bodyPr/>
          <a:lstStyle/>
          <a:p>
            <a:r>
              <a:rPr lang="en-US" dirty="0"/>
              <a:t>Assume we have any greedy algorithm for dividing a cake. That is, an agent P1 gets assigned a piece and then has no influence on the division of the rest of the cake.</a:t>
            </a:r>
          </a:p>
          <a:p>
            <a:endParaRPr lang="en-US" dirty="0"/>
          </a:p>
          <a:p>
            <a:r>
              <a:rPr lang="en-US" b="0" dirty="0"/>
              <a:t>If P1 gets less than half the cake, they have no idea how the rest could be allocated. Maybe P2 gets practically the rest of the cake. Thus, they envy P2.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685F5-E340-484C-9E88-3E44AB0E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CAFE8-F88E-4139-BAEF-654BEF2BCFB0}"/>
              </a:ext>
            </a:extLst>
          </p:cNvPr>
          <p:cNvSpPr/>
          <p:nvPr/>
        </p:nvSpPr>
        <p:spPr>
          <a:xfrm>
            <a:off x="1991932" y="4381500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40398-5694-4281-92C4-B7A104A83E13}"/>
              </a:ext>
            </a:extLst>
          </p:cNvPr>
          <p:cNvSpPr/>
          <p:nvPr/>
        </p:nvSpPr>
        <p:spPr>
          <a:xfrm>
            <a:off x="1991932" y="4381499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BFE49-1E10-44A2-AC73-5B40D3200881}"/>
              </a:ext>
            </a:extLst>
          </p:cNvPr>
          <p:cNvSpPr/>
          <p:nvPr/>
        </p:nvSpPr>
        <p:spPr>
          <a:xfrm>
            <a:off x="4464662" y="4381500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DEBAA8C9-B5F0-47B3-A248-9DE02A99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2" y="4420405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1D84026E-E3B6-41E3-899C-755DEA6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1" y="4420405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6F0089C7-A387-42EE-A4E0-BE57B0F2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76" y="4411768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2B7AB-DB4E-4086-97A6-FE0A89EDC2A8}"/>
              </a:ext>
            </a:extLst>
          </p:cNvPr>
          <p:cNvCxnSpPr>
            <a:cxnSpLocks/>
          </p:cNvCxnSpPr>
          <p:nvPr/>
        </p:nvCxnSpPr>
        <p:spPr>
          <a:xfrm>
            <a:off x="3773565" y="43815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213AB7-6575-4483-ACC3-6422A3D4BEAB}"/>
              </a:ext>
            </a:extLst>
          </p:cNvPr>
          <p:cNvSpPr txBox="1"/>
          <p:nvPr/>
        </p:nvSpPr>
        <p:spPr>
          <a:xfrm>
            <a:off x="2619410" y="6429657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967E00-5210-4C20-A3E9-9992CB6661BA}"/>
              </a:ext>
            </a:extLst>
          </p:cNvPr>
          <p:cNvCxnSpPr>
            <a:cxnSpLocks/>
          </p:cNvCxnSpPr>
          <p:nvPr/>
        </p:nvCxnSpPr>
        <p:spPr>
          <a:xfrm>
            <a:off x="6722953" y="4372258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FF7E96-88CE-46C6-8A92-84DA9AA0D8A5}"/>
              </a:ext>
            </a:extLst>
          </p:cNvPr>
          <p:cNvSpPr txBox="1"/>
          <p:nvPr/>
        </p:nvSpPr>
        <p:spPr>
          <a:xfrm>
            <a:off x="4781621" y="6417295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258F2-5FFE-44E1-95C3-B8B4D26E7693}"/>
              </a:ext>
            </a:extLst>
          </p:cNvPr>
          <p:cNvSpPr txBox="1"/>
          <p:nvPr/>
        </p:nvSpPr>
        <p:spPr>
          <a:xfrm>
            <a:off x="6595458" y="6408330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7961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4188-16EB-4874-B668-255EE318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Envy-Free Protocol for n=3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1212D6-D6C4-443C-8EA5-508C4DC8F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574800"/>
            <a:ext cx="369345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dirty="0"/>
              <a:t>P1 cuts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2. </a:t>
            </a:r>
            <a:r>
              <a:rPr lang="en-US" b="0" dirty="0"/>
              <a:t>P2 “trims” the largest piece only if one is the largest. Set aside trimmings, L.</a:t>
            </a:r>
          </a:p>
          <a:p>
            <a:r>
              <a:rPr lang="en-US" dirty="0">
                <a:solidFill>
                  <a:srgbClr val="C00000"/>
                </a:solidFill>
              </a:rPr>
              <a:t>3. </a:t>
            </a:r>
            <a:r>
              <a:rPr lang="en-US" b="0" dirty="0"/>
              <a:t>P3, then P2, then P1 choose their favorite pieces. If P2 “trimmed” they must pick the trimmed piece if free. If no trimming happened, we stop here.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FFCF4-7A27-4E20-908F-C4FB230D8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2480" y="1580776"/>
            <a:ext cx="362712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P2 or P3 got the trimmed part. We say Pi (P2 or P3) got it, </a:t>
            </a:r>
            <a:r>
              <a:rPr lang="en-US" b="0" dirty="0" err="1"/>
              <a:t>Pj</a:t>
            </a:r>
            <a:r>
              <a:rPr lang="en-US" b="0" dirty="0"/>
              <a:t> (the other) did not.</a:t>
            </a:r>
          </a:p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b="0" dirty="0" err="1"/>
              <a:t>Pj</a:t>
            </a:r>
            <a:r>
              <a:rPr lang="en-US" b="0" dirty="0"/>
              <a:t> cuts L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5. </a:t>
            </a:r>
            <a:r>
              <a:rPr lang="en-US" b="0" dirty="0"/>
              <a:t>Pi, then P1, then </a:t>
            </a:r>
            <a:r>
              <a:rPr lang="en-US" b="0" dirty="0" err="1"/>
              <a:t>Pj</a:t>
            </a:r>
            <a:r>
              <a:rPr lang="en-US" b="0" dirty="0"/>
              <a:t> choose their favorite pieces.</a:t>
            </a:r>
          </a:p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Each player may have 2 pieces.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A37A-03FA-4E61-AD95-15E010C4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99C2C3-700B-4418-B88B-E36FBFBA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beyond n=3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A0017A-0CFF-4E60-905D-F70473C9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It’s um… well it’s complicated. And we don’t need to discuss it.</a:t>
            </a:r>
          </a:p>
          <a:p>
            <a:endParaRPr lang="en-US" dirty="0"/>
          </a:p>
          <a:p>
            <a:r>
              <a:rPr lang="en-US" dirty="0"/>
              <a:t>In some ways it is an extension of the n=3 algorithm, with a fair amount of added steps. </a:t>
            </a:r>
            <a:r>
              <a:rPr lang="en-US" b="0" dirty="0"/>
              <a:t>See: reading on course website (</a:t>
            </a:r>
            <a:r>
              <a:rPr lang="en-US" b="0" dirty="0" err="1"/>
              <a:t>Brams</a:t>
            </a:r>
            <a:r>
              <a:rPr lang="en-US" b="0" dirty="0"/>
              <a:t> and Taylor) for the n=4 version.</a:t>
            </a:r>
          </a:p>
          <a:p>
            <a:endParaRPr lang="en-US" b="0" dirty="0"/>
          </a:p>
          <a:p>
            <a:r>
              <a:rPr lang="en-US" dirty="0"/>
              <a:t>Notable difference:</a:t>
            </a:r>
            <a:r>
              <a:rPr lang="en-US" b="0" dirty="0"/>
              <a:t> the number of cuts is unbounded, whereas the n=3 algorithm only ever requires 5 cuts.</a:t>
            </a:r>
          </a:p>
          <a:p>
            <a:endParaRPr lang="en-US" b="0" dirty="0"/>
          </a:p>
          <a:p>
            <a:r>
              <a:rPr lang="en-US" dirty="0"/>
              <a:t>But hey! </a:t>
            </a:r>
            <a:r>
              <a:rPr lang="en-US" b="0" dirty="0"/>
              <a:t>At least it means that envy-freeness always exists </a:t>
            </a:r>
            <a:r>
              <a:rPr lang="en-US" b="0" dirty="0">
                <a:sym typeface="Wingdings" panose="05000000000000000000" pitchFamily="2" charset="2"/>
              </a:rPr>
              <a:t> (this was shown non-constructively much earlier)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CCF01-FCFB-4125-B44D-FC1B543E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this Friday: a brief outline of what you would like to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strongly encourage working in a group</a:t>
            </a:r>
          </a:p>
          <a:p>
            <a:endParaRPr lang="en-US" dirty="0"/>
          </a:p>
          <a:p>
            <a:r>
              <a:rPr lang="en-US" dirty="0"/>
              <a:t>Paper Presentations: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</a:t>
            </a:r>
            <a:r>
              <a:rPr lang="en-US" b="0" i="1" dirty="0"/>
              <a:t>tonight</a:t>
            </a:r>
            <a:r>
              <a:rPr lang="en-US" b="0" dirty="0"/>
              <a:t>: a brief written or recorded summary of a paper, book chapter, topic of interest,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out our website for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0B0F-0417-4DA6-8970-D8A71F0C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Or does it….?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FE853-4AEC-4F94-94F3-A6F65DDC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2BACF-BC0D-447F-B57F-5C24CAE70F0E}"/>
              </a:ext>
            </a:extLst>
          </p:cNvPr>
          <p:cNvSpPr txBox="1"/>
          <p:nvPr/>
        </p:nvSpPr>
        <p:spPr>
          <a:xfrm>
            <a:off x="3209365" y="5883394"/>
            <a:ext cx="5858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Guess you’ll have to wait until after Spring Break…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2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0D41-0744-422A-91A8-C1142BF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know about divisible goods?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BAC0-3C92-4160-ACC6-D264C4B03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n=2:</a:t>
            </a:r>
            <a:r>
              <a:rPr lang="en-US" b="0" dirty="0"/>
              <a:t> EF </a:t>
            </a:r>
            <a:r>
              <a:rPr lang="en-US" b="0" dirty="0">
                <a:sym typeface="Wingdings" panose="05000000000000000000" pitchFamily="2" charset="2"/>
              </a:rPr>
              <a:t>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When n&gt;2:</a:t>
            </a:r>
            <a:r>
              <a:rPr lang="en-US" b="0" dirty="0">
                <a:sym typeface="Wingdings" panose="05000000000000000000" pitchFamily="2" charset="2"/>
              </a:rPr>
              <a:t> EF =&gt;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There exist EF and Proportional algorithms for any n agents.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Other notions to consider: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Tractability:</a:t>
            </a:r>
            <a:r>
              <a:rPr lang="en-US" b="0" dirty="0">
                <a:sym typeface="Wingdings" panose="05000000000000000000" pitchFamily="2" charset="2"/>
              </a:rPr>
              <a:t> how efficient is the algorithm?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Truthfulness:</a:t>
            </a:r>
            <a:r>
              <a:rPr lang="en-US" b="0" dirty="0">
                <a:sym typeface="Wingdings" panose="05000000000000000000" pitchFamily="2" charset="2"/>
              </a:rPr>
              <a:t> is it strategy-proof?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CA438-54CA-454B-8812-1B85EB90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5DD7C24-4224-41EB-91D8-2A6618235478}"/>
              </a:ext>
            </a:extLst>
          </p:cNvPr>
          <p:cNvSpPr/>
          <p:nvPr/>
        </p:nvSpPr>
        <p:spPr>
          <a:xfrm>
            <a:off x="279930" y="4954946"/>
            <a:ext cx="8229600" cy="131572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Assuming that the agents have </a:t>
            </a:r>
            <a:r>
              <a:rPr lang="en-US" sz="2000" i="1" dirty="0">
                <a:solidFill>
                  <a:schemeClr val="bg1"/>
                </a:solidFill>
              </a:rPr>
              <a:t>piecewise uniform valuations</a:t>
            </a:r>
            <a:r>
              <a:rPr lang="en-US" sz="2000" dirty="0"/>
              <a:t>, then there is a deterministic algorithm that is truthful, proportional, envy-free, and polynomial-time.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996D665-5328-44D2-B34D-F27446ECEA95}"/>
              </a:ext>
            </a:extLst>
          </p:cNvPr>
          <p:cNvSpPr/>
          <p:nvPr/>
        </p:nvSpPr>
        <p:spPr>
          <a:xfrm>
            <a:off x="5762282" y="4231341"/>
            <a:ext cx="2492188" cy="903217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player, the cake can be segmented finitely such that its value over a single segment is uniform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77B6F-BE75-45A8-960B-EB86165A82F0}"/>
              </a:ext>
            </a:extLst>
          </p:cNvPr>
          <p:cNvSpPr/>
          <p:nvPr/>
        </p:nvSpPr>
        <p:spPr>
          <a:xfrm>
            <a:off x="6084855" y="3621741"/>
            <a:ext cx="1337921" cy="491988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339CB-727E-4E7A-97DA-4AAE7966B053}"/>
              </a:ext>
            </a:extLst>
          </p:cNvPr>
          <p:cNvSpPr/>
          <p:nvPr/>
        </p:nvSpPr>
        <p:spPr>
          <a:xfrm>
            <a:off x="6084855" y="3620064"/>
            <a:ext cx="1024157" cy="493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FC37F6-3724-45E6-B5E3-DF0A601C5144}"/>
              </a:ext>
            </a:extLst>
          </p:cNvPr>
          <p:cNvSpPr/>
          <p:nvPr/>
        </p:nvSpPr>
        <p:spPr>
          <a:xfrm>
            <a:off x="6084855" y="3621742"/>
            <a:ext cx="728321" cy="491988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9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4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3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17D756-5E06-4167-B238-58C1E8E098DC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E86B6E-3FD9-4493-9CEF-61D6297BAD7A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9" y="5687284"/>
            <a:ext cx="29042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53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80884"/>
              <a:gd name="adj2" fmla="val -9505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5726"/>
              <a:gd name="adj2" fmla="val -2282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197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06647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0472"/>
              <a:gd name="adj2" fmla="val -287650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4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3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8" y="5687284"/>
            <a:ext cx="314948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4/3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E4FC9-DF51-4568-B030-8D805476BC30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9C966-D690-4D1F-8FF7-318666A1AE4D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8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29719178"/>
              </p:ext>
            </p:extLst>
          </p:nvPr>
        </p:nvGraphicFramePr>
        <p:xfrm>
          <a:off x="1515666" y="2588781"/>
          <a:ext cx="6112668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16309"/>
              </p:ext>
            </p:extLst>
          </p:nvPr>
        </p:nvGraphicFramePr>
        <p:xfrm>
          <a:off x="5017691" y="3548901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691" y="3548901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25141"/>
              </p:ext>
            </p:extLst>
          </p:nvPr>
        </p:nvGraphicFramePr>
        <p:xfrm>
          <a:off x="6467079" y="4493464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5" imgW="152280" imgH="393480" progId="Equation.3">
                  <p:embed/>
                </p:oleObj>
              </mc:Choice>
              <mc:Fallback>
                <p:oleObj name="Equation" r:id="rId5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079" y="4493464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</a:t>
            </a:r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liquidation of one large asset can make many algorithms work to fairly divide these assets.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75B8BBD-929C-4313-88C8-C59680F55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3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 - </a:t>
            </a:r>
            <a:r>
              <a:rPr lang="en-US" dirty="0"/>
              <a:t>liquidate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 - </a:t>
            </a:r>
            <a:r>
              <a:rPr lang="en-US" dirty="0"/>
              <a:t>D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r>
              <a:rPr lang="en-US" b="0" dirty="0"/>
              <a:t>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 - </a:t>
            </a:r>
            <a:r>
              <a:rPr lang="en-US" dirty="0"/>
              <a:t>D</a:t>
            </a:r>
            <a:endParaRPr lang="en-US" b="0" dirty="0"/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liquidation of one large asset can make many algorithms work to fairly divide these assets.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E550A0D-BC04-4949-BFB5-15A77F7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2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9398-785A-4710-AD3D-F24A898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  <a:br>
              <a:rPr lang="en-US" dirty="0"/>
            </a:br>
            <a:r>
              <a:rPr lang="en-US" dirty="0"/>
              <a:t>Land Reform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C1EE-C11F-4086-A3F5-16183AC3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Land reform:</a:t>
            </a:r>
            <a:r>
              <a:rPr lang="en-US" b="0" dirty="0"/>
              <a:t> government-initiated property redistribution of (generally agricultural) land either between property holders or from individual ownership to collective ownership (or vice versa).</a:t>
            </a:r>
          </a:p>
          <a:p>
            <a:endParaRPr lang="en-US" b="0" dirty="0"/>
          </a:p>
          <a:p>
            <a:r>
              <a:rPr lang="en-US" dirty="0"/>
              <a:t>Relevant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Egypt, 8</a:t>
            </a:r>
            <a:r>
              <a:rPr lang="en-US" b="0" baseline="30000" dirty="0"/>
              <a:t>th</a:t>
            </a:r>
            <a:r>
              <a:rPr lang="en-US" b="0" dirty="0"/>
              <a:t> century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Irish Land Acts, 19</a:t>
            </a:r>
            <a:r>
              <a:rPr lang="en-US" b="0" baseline="30000" dirty="0"/>
              <a:t>th</a:t>
            </a:r>
            <a:r>
              <a:rPr lang="en-US" b="0" dirty="0"/>
              <a:t> century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Chinese Revolution, 1949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Zimbabwe,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Much, much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“At least 1.5 billion people today have some farmland as a result of land reform, and are less poor, or not poor, as a result.”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E98E-59F8-483B-843E-46E099DE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07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DBA6-D268-4663-B54E-31984FFA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Legislation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F8B1-D5F4-4620-9B13-DD6AE2F2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6212541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1656: </a:t>
            </a:r>
            <a:r>
              <a:rPr lang="en-US" b="0" dirty="0"/>
              <a:t>James Harrington wrote the Commonwealth of Oceana in an attempt to argue political philosophy for use in English government.</a:t>
            </a:r>
          </a:p>
          <a:p>
            <a:endParaRPr lang="en-US" b="0" dirty="0"/>
          </a:p>
          <a:p>
            <a:r>
              <a:rPr lang="en-US" dirty="0"/>
              <a:t>Oceana government: </a:t>
            </a:r>
            <a:r>
              <a:rPr lang="en-US" b="0" dirty="0"/>
              <a:t>(1) Senate of Knights, (2) House of deputies.</a:t>
            </a:r>
          </a:p>
          <a:p>
            <a:endParaRPr lang="en-US" b="0" dirty="0"/>
          </a:p>
          <a:p>
            <a:r>
              <a:rPr lang="en-US" dirty="0"/>
              <a:t>Passing bills:</a:t>
            </a:r>
            <a:r>
              <a:rPr lang="en-US" b="0" dirty="0"/>
              <a:t> Senate proposes a legislation, and the house passes it. Divide and choose!</a:t>
            </a:r>
          </a:p>
          <a:p>
            <a:endParaRPr lang="en-US" b="0" dirty="0"/>
          </a:p>
          <a:p>
            <a:r>
              <a:rPr lang="en-US" b="0" dirty="0"/>
              <a:t>Note: this isn’t division in the same sense,</a:t>
            </a:r>
          </a:p>
          <a:p>
            <a:r>
              <a:rPr lang="en-US" b="0" dirty="0"/>
              <a:t>but it is a highly related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5A28-B977-4535-8F37-79DCAE68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734F3C3-8BCA-4F4E-BDC3-CD824DCF8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588" y="4487482"/>
            <a:ext cx="2532529" cy="20796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1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Two weeks ago, you guys filled out a survey about how we’re doing.</a:t>
            </a:r>
          </a:p>
          <a:p>
            <a:endParaRPr lang="en-US" dirty="0"/>
          </a:p>
          <a:p>
            <a:r>
              <a:rPr lang="en-US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Marking questions you got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Post readings and quiz solutions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guys like applications/programming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Where is this class going????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188094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6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610056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6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443004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9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908056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A7317D-FF87-4DAD-88EC-0B1950D3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18051F7-37B5-4850-A7D7-34CBCFFA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4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230EF159-75EB-402E-AA97-55FA4299396E}"/>
              </a:ext>
            </a:extLst>
          </p:cNvPr>
          <p:cNvSpPr/>
          <p:nvPr/>
        </p:nvSpPr>
        <p:spPr>
          <a:xfrm>
            <a:off x="279930" y="5359681"/>
            <a:ext cx="8229600" cy="91098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Slightly more generally, one </a:t>
            </a:r>
            <a:r>
              <a:rPr lang="en-US" sz="2000" i="1" dirty="0"/>
              <a:t>very</a:t>
            </a:r>
            <a:r>
              <a:rPr lang="en-US" sz="2000" dirty="0"/>
              <a:t> highly valued item can make our fairness notions impossible to achieve.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6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6BD7-F718-4CEF-888C-CED83B8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D11E-AD88-451B-981B-F1428D51C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5632"/>
            <a:ext cx="7620000" cy="4373563"/>
          </a:xfrm>
        </p:spPr>
        <p:txBody>
          <a:bodyPr/>
          <a:lstStyle/>
          <a:p>
            <a:r>
              <a:rPr lang="en-US" dirty="0"/>
              <a:t>Idea: We can’t guarantee no one will envy anyone else. BUT, we can ensure envy if we remove a high-valued item.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FB547-DE4C-4BC7-99F9-AB069EE6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87817284-E9D8-47B0-8749-124A81211F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93548"/>
              </p:ext>
            </p:extLst>
          </p:nvPr>
        </p:nvGraphicFramePr>
        <p:xfrm>
          <a:off x="457200" y="2205455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11" name="Picture 2" descr="Acoustic Guitar Music - Free vector graphic on Pixabay">
            <a:extLst>
              <a:ext uri="{FF2B5EF4-FFF2-40B4-BE49-F238E27FC236}">
                <a16:creationId xmlns:a16="http://schemas.microsoft.com/office/drawing/2014/main" id="{3BF44A86-DC05-4401-92E0-3A93F078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651970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nt a Tesla &amp; Drive with Uber | Uber">
            <a:extLst>
              <a:ext uri="{FF2B5EF4-FFF2-40B4-BE49-F238E27FC236}">
                <a16:creationId xmlns:a16="http://schemas.microsoft.com/office/drawing/2014/main" id="{BD0925C2-7BC0-4312-BA97-AD7C1E7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462286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3ED8417-F5F5-4522-B136-D7FF6C14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4393245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og Graphic by natharumstudio · Creative Fabrica">
            <a:extLst>
              <a:ext uri="{FF2B5EF4-FFF2-40B4-BE49-F238E27FC236}">
                <a16:creationId xmlns:a16="http://schemas.microsoft.com/office/drawing/2014/main" id="{BE8DF8F5-9F79-4E7B-9347-5C89D4EF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" y="530976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4D56AFE-FCFD-436F-8202-2387EC1FCD1F}"/>
              </a:ext>
            </a:extLst>
          </p:cNvPr>
          <p:cNvSpPr/>
          <p:nvPr/>
        </p:nvSpPr>
        <p:spPr>
          <a:xfrm>
            <a:off x="7771108" y="3057128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Now everyone loves the car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19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4DD-C70D-42E9-9C33-B58E4E1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E911F-545A-40B2-9AC4-E8634C948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previous allocation, Tasha and Jim envied Alex because Alex got the expensive car. Whoever gets the car will be envied.</a:t>
            </a:r>
          </a:p>
          <a:p>
            <a:r>
              <a:rPr lang="en-US" dirty="0"/>
              <a:t>	</a:t>
            </a:r>
            <a:r>
              <a:rPr lang="en-US" b="0" dirty="0"/>
              <a:t>Not envy free </a:t>
            </a:r>
            <a:r>
              <a:rPr lang="en-US" b="0" dirty="0">
                <a:sym typeface="Wingdings" panose="05000000000000000000" pitchFamily="2" charset="2"/>
              </a:rPr>
              <a:t>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Is it envy free up to one good (EF1)?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b="0" dirty="0">
                <a:sym typeface="Wingdings" panose="05000000000000000000" pitchFamily="2" charset="2"/>
              </a:rPr>
              <a:t>Removing the car, neither Jim nor Tasha envy Alex.</a:t>
            </a:r>
          </a:p>
          <a:p>
            <a:r>
              <a:rPr lang="en-US" b="0" dirty="0">
                <a:sym typeface="Wingdings" panose="05000000000000000000" pitchFamily="2" charset="2"/>
              </a:rPr>
              <a:t>	No one else envies anyone else.</a:t>
            </a:r>
          </a:p>
          <a:p>
            <a:r>
              <a:rPr lang="en-US" b="0" dirty="0">
                <a:sym typeface="Wingdings" panose="05000000000000000000" pitchFamily="2" charset="2"/>
              </a:rPr>
              <a:t>	So yes! 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EF1 formally?</a:t>
            </a:r>
            <a:endParaRPr lang="en-US" b="0" dirty="0"/>
          </a:p>
          <a:p>
            <a:r>
              <a:rPr lang="en-US" b="0" dirty="0"/>
              <a:t>	An allocation is EF1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there is some item you can take away from </a:t>
            </a:r>
            <a:r>
              <a:rPr lang="en-US" b="0" i="1" dirty="0"/>
              <a:t>a </a:t>
            </a:r>
            <a:r>
              <a:rPr lang="en-US" b="0" dirty="0"/>
              <a:t>such that </a:t>
            </a:r>
            <a:r>
              <a:rPr lang="en-US" b="0" i="1" dirty="0"/>
              <a:t>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A1A6-C555-48C9-A87B-71B71EB3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91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0851-794E-4EC3-BCD1-DB77FB33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1606-2892-4CC7-B07C-B572B078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37159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List out your players</a:t>
            </a:r>
          </a:p>
          <a:p>
            <a:pPr marL="457200" indent="-457200">
              <a:buAutoNum type="arabicPeriod"/>
            </a:pPr>
            <a:r>
              <a:rPr lang="en-US" dirty="0"/>
              <a:t>In order, let the players pick their favorite item</a:t>
            </a:r>
          </a:p>
          <a:p>
            <a:pPr marL="457200" indent="-457200">
              <a:buAutoNum type="arabicPeriod"/>
            </a:pPr>
            <a:r>
              <a:rPr lang="en-US" dirty="0"/>
              <a:t>Repeat until there are no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DB4C7-E0E4-45B9-8250-F300790F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Person Image Icon #219678 - Free Icons Library">
            <a:extLst>
              <a:ext uri="{FF2B5EF4-FFF2-40B4-BE49-F238E27FC236}">
                <a16:creationId xmlns:a16="http://schemas.microsoft.com/office/drawing/2014/main" id="{063DA5E1-4A6D-4137-9EAC-9715F80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319735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62D33E9A-F675-4123-B0C2-4D0A2D72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439947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mage Icon #219678 - Free Icons Library">
            <a:extLst>
              <a:ext uri="{FF2B5EF4-FFF2-40B4-BE49-F238E27FC236}">
                <a16:creationId xmlns:a16="http://schemas.microsoft.com/office/drawing/2014/main" id="{B789CD35-5E73-42FB-BBFF-9585226E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5601589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coustic Guitar Music - Free vector graphic on Pixabay">
            <a:extLst>
              <a:ext uri="{FF2B5EF4-FFF2-40B4-BE49-F238E27FC236}">
                <a16:creationId xmlns:a16="http://schemas.microsoft.com/office/drawing/2014/main" id="{A1B4E5AA-0A79-4F02-9658-2D6BFC67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16" y="3197357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nt a Tesla &amp; Drive with Uber | Uber">
            <a:extLst>
              <a:ext uri="{FF2B5EF4-FFF2-40B4-BE49-F238E27FC236}">
                <a16:creationId xmlns:a16="http://schemas.microsoft.com/office/drawing/2014/main" id="{59B9B676-CEB5-4CEF-879C-4D60F658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53" y="3902824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avy Blue Realistic Laptop Vector Graphic by SARIVART · Creative Fabrica">
            <a:extLst>
              <a:ext uri="{FF2B5EF4-FFF2-40B4-BE49-F238E27FC236}">
                <a16:creationId xmlns:a16="http://schemas.microsoft.com/office/drawing/2014/main" id="{69B1F20C-7DA6-462C-96B0-B825DFDB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27" y="4659304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Dog Graphic by natharumstudio · Creative Fabrica">
            <a:extLst>
              <a:ext uri="{FF2B5EF4-FFF2-40B4-BE49-F238E27FC236}">
                <a16:creationId xmlns:a16="http://schemas.microsoft.com/office/drawing/2014/main" id="{6DBEF428-6AFF-4D12-80BD-661DD744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96" y="5301884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65D620-251F-4755-B79B-CA1DF67916EF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065929" y="3505200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8F6FA-EDF6-4BD3-9819-40E6EE926EA6}"/>
              </a:ext>
            </a:extLst>
          </p:cNvPr>
          <p:cNvCxnSpPr>
            <a:cxnSpLocks/>
          </p:cNvCxnSpPr>
          <p:nvPr/>
        </p:nvCxnSpPr>
        <p:spPr>
          <a:xfrm flipH="1" flipV="1">
            <a:off x="3065929" y="4769909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902C2D-519A-4B36-A415-1054D2BB8B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65929" y="4980594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D0CBD4-D6BE-403A-B725-9E3B33593FB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065929" y="3453806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2DC357-DC58-4F4B-B75C-13B549BE047B}"/>
              </a:ext>
            </a:extLst>
          </p:cNvPr>
          <p:cNvSpPr txBox="1"/>
          <p:nvPr/>
        </p:nvSpPr>
        <p:spPr>
          <a:xfrm>
            <a:off x="2394674" y="3827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17B-B4B3-4A7C-B752-D48322697B51}"/>
              </a:ext>
            </a:extLst>
          </p:cNvPr>
          <p:cNvSpPr txBox="1"/>
          <p:nvPr/>
        </p:nvSpPr>
        <p:spPr>
          <a:xfrm>
            <a:off x="2313991" y="5018439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B808D-27BA-4CA3-8494-A4F643FC510A}"/>
              </a:ext>
            </a:extLst>
          </p:cNvPr>
          <p:cNvSpPr txBox="1"/>
          <p:nvPr/>
        </p:nvSpPr>
        <p:spPr>
          <a:xfrm>
            <a:off x="2448464" y="6237501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65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F6C7-DD5B-4891-9C27-1B55DE17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785B2-55E9-49C0-AB5A-BAA4093DC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599"/>
            <a:ext cx="371692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this EF1?</a:t>
            </a:r>
          </a:p>
          <a:p>
            <a:r>
              <a:rPr lang="en-US" b="0" dirty="0"/>
              <a:t>Clearly, Alex does not even envy Tasha.</a:t>
            </a:r>
          </a:p>
          <a:p>
            <a:r>
              <a:rPr lang="en-US" b="0" dirty="0"/>
              <a:t>Say we want to see if Tasha envies Alex.</a:t>
            </a:r>
          </a:p>
          <a:p>
            <a:r>
              <a:rPr lang="en-US" b="0" dirty="0"/>
              <a:t>Remove the first item Alex took. </a:t>
            </a:r>
          </a:p>
          <a:p>
            <a:r>
              <a:rPr lang="en-US" b="0" dirty="0"/>
              <a:t>Tasha prefers her first item to Alex’s second.</a:t>
            </a:r>
          </a:p>
          <a:p>
            <a:r>
              <a:rPr lang="en-US" b="0" dirty="0"/>
              <a:t>Tasha prefers her second item to Alex’s first.</a:t>
            </a:r>
          </a:p>
          <a:p>
            <a:r>
              <a:rPr lang="en-US" b="0" dirty="0"/>
              <a:t>So on….</a:t>
            </a:r>
          </a:p>
          <a:p>
            <a:r>
              <a:rPr lang="en-US" b="0" dirty="0"/>
              <a:t>Clearly, Tasha does not envy Alex when this item is removed.</a:t>
            </a:r>
          </a:p>
          <a:p>
            <a:r>
              <a:rPr lang="en-US" b="0" dirty="0"/>
              <a:t>QED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05E2-0B6B-45B6-BDFA-A40E81F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Person Image Icon #219678 - Free Icons Library">
            <a:extLst>
              <a:ext uri="{FF2B5EF4-FFF2-40B4-BE49-F238E27FC236}">
                <a16:creationId xmlns:a16="http://schemas.microsoft.com/office/drawing/2014/main" id="{F6B8E871-CB0B-478D-B4D8-EB22E522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244016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9CDD2643-11D0-4B1B-92B0-440F774F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364227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343413-2E41-4B3C-991B-102CB79A799D}"/>
              </a:ext>
            </a:extLst>
          </p:cNvPr>
          <p:cNvSpPr txBox="1"/>
          <p:nvPr/>
        </p:nvSpPr>
        <p:spPr>
          <a:xfrm>
            <a:off x="4645736" y="306995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DC37F-194E-4E3B-A86E-29754A3E9391}"/>
              </a:ext>
            </a:extLst>
          </p:cNvPr>
          <p:cNvSpPr txBox="1"/>
          <p:nvPr/>
        </p:nvSpPr>
        <p:spPr>
          <a:xfrm>
            <a:off x="4570218" y="4297372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8194" name="Picture 2" descr="Item Box | MarioWiki | Fandom">
            <a:extLst>
              <a:ext uri="{FF2B5EF4-FFF2-40B4-BE49-F238E27FC236}">
                <a16:creationId xmlns:a16="http://schemas.microsoft.com/office/drawing/2014/main" id="{EFB83FE4-C1F6-4C98-A7A8-7EA74CC0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3866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tem Box | MarioWiki | Fandom">
            <a:extLst>
              <a:ext uri="{FF2B5EF4-FFF2-40B4-BE49-F238E27FC236}">
                <a16:creationId xmlns:a16="http://schemas.microsoft.com/office/drawing/2014/main" id="{743C3F18-BD59-42EF-878C-B54AE3E5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229089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tem Box | MarioWiki | Fandom">
            <a:extLst>
              <a:ext uri="{FF2B5EF4-FFF2-40B4-BE49-F238E27FC236}">
                <a16:creationId xmlns:a16="http://schemas.microsoft.com/office/drawing/2014/main" id="{087DA9F9-376D-4A52-856E-AED97C6B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319511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tem Box | MarioWiki | Fandom">
            <a:extLst>
              <a:ext uri="{FF2B5EF4-FFF2-40B4-BE49-F238E27FC236}">
                <a16:creationId xmlns:a16="http://schemas.microsoft.com/office/drawing/2014/main" id="{C7E4A246-4ED0-4748-9AEF-C82CDC01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409933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tem Box | MarioWiki | Fandom">
            <a:extLst>
              <a:ext uri="{FF2B5EF4-FFF2-40B4-BE49-F238E27FC236}">
                <a16:creationId xmlns:a16="http://schemas.microsoft.com/office/drawing/2014/main" id="{214CB4D3-C31E-42F7-BA1B-DC1854C7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00355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tem Box | MarioWiki | Fandom">
            <a:extLst>
              <a:ext uri="{FF2B5EF4-FFF2-40B4-BE49-F238E27FC236}">
                <a16:creationId xmlns:a16="http://schemas.microsoft.com/office/drawing/2014/main" id="{1F846F78-EFC3-4F1A-BC37-76AE7BCD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9077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F67CB1-7C61-456B-ACDC-DD5F8BAC03B0}"/>
              </a:ext>
            </a:extLst>
          </p:cNvPr>
          <p:cNvCxnSpPr>
            <a:stCxn id="5" idx="3"/>
            <a:endCxn id="8194" idx="1"/>
          </p:cNvCxnSpPr>
          <p:nvPr/>
        </p:nvCxnSpPr>
        <p:spPr>
          <a:xfrm flipV="1">
            <a:off x="5205661" y="1715624"/>
            <a:ext cx="1618233" cy="10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8DEC-6BF1-413C-A8AD-2AE05A16C51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205661" y="2619844"/>
            <a:ext cx="1618233" cy="135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A61A91-60DF-4B37-9280-1123C668149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5205661" y="2769112"/>
            <a:ext cx="1618233" cy="75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920F22-3A84-4699-BEE8-F57199E63FB4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5205661" y="3971228"/>
            <a:ext cx="1618233" cy="45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C4C8D0-90DA-4101-A6F2-C6817C809BAC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5205661" y="2769112"/>
            <a:ext cx="1618233" cy="256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B64AC-EBEF-4255-BC55-92DB16221A6E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205661" y="3971228"/>
            <a:ext cx="1618233" cy="22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6C8B08-A97D-461C-A892-911F7B059166}"/>
              </a:ext>
            </a:extLst>
          </p:cNvPr>
          <p:cNvCxnSpPr/>
          <p:nvPr/>
        </p:nvCxnSpPr>
        <p:spPr>
          <a:xfrm>
            <a:off x="7531842" y="1513333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A15A92-C609-4C8C-B8BE-F1B0FBC31D2A}"/>
              </a:ext>
            </a:extLst>
          </p:cNvPr>
          <p:cNvSpPr txBox="1"/>
          <p:nvPr/>
        </p:nvSpPr>
        <p:spPr>
          <a:xfrm>
            <a:off x="7510168" y="2041560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1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87A301-1FC3-43C0-891C-76A9B3A7A4DA}"/>
              </a:ext>
            </a:extLst>
          </p:cNvPr>
          <p:cNvCxnSpPr/>
          <p:nvPr/>
        </p:nvCxnSpPr>
        <p:spPr>
          <a:xfrm>
            <a:off x="7531842" y="332478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6DF06FE-0300-49BE-AD8A-552616E21CEA}"/>
              </a:ext>
            </a:extLst>
          </p:cNvPr>
          <p:cNvSpPr txBox="1"/>
          <p:nvPr/>
        </p:nvSpPr>
        <p:spPr>
          <a:xfrm>
            <a:off x="7510168" y="385301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2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4C42BB-2972-4CD6-92C1-5A7CFC640895}"/>
              </a:ext>
            </a:extLst>
          </p:cNvPr>
          <p:cNvCxnSpPr/>
          <p:nvPr/>
        </p:nvCxnSpPr>
        <p:spPr>
          <a:xfrm>
            <a:off x="7553516" y="513322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038DCD-369C-4E29-8548-250D52587002}"/>
              </a:ext>
            </a:extLst>
          </p:cNvPr>
          <p:cNvSpPr txBox="1"/>
          <p:nvPr/>
        </p:nvSpPr>
        <p:spPr>
          <a:xfrm>
            <a:off x="7531842" y="566145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3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8196" name="Picture 4" descr="X Red Mark - Free vector graphic on Pixabay">
            <a:extLst>
              <a:ext uri="{FF2B5EF4-FFF2-40B4-BE49-F238E27FC236}">
                <a16:creationId xmlns:a16="http://schemas.microsoft.com/office/drawing/2014/main" id="{DAB218F1-BF7A-4479-9566-E26B4AFB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428443"/>
            <a:ext cx="574361" cy="5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DFCE65-99A6-496C-B46B-9AA3B479D140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7125584" y="2948794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F58365-4DE1-4292-B06E-3F3D7F3822F9}"/>
              </a:ext>
            </a:extLst>
          </p:cNvPr>
          <p:cNvSpPr txBox="1"/>
          <p:nvPr/>
        </p:nvSpPr>
        <p:spPr>
          <a:xfrm>
            <a:off x="7151838" y="2898099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322313-27A4-4A7A-AF0B-48A52C6565DA}"/>
              </a:ext>
            </a:extLst>
          </p:cNvPr>
          <p:cNvCxnSpPr/>
          <p:nvPr/>
        </p:nvCxnSpPr>
        <p:spPr>
          <a:xfrm>
            <a:off x="7125584" y="4721559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3FCCA0-A537-48D0-B522-E8E19F45BDD0}"/>
              </a:ext>
            </a:extLst>
          </p:cNvPr>
          <p:cNvSpPr txBox="1"/>
          <p:nvPr/>
        </p:nvSpPr>
        <p:spPr>
          <a:xfrm>
            <a:off x="7125584" y="4671561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pic>
        <p:nvPicPr>
          <p:cNvPr id="8198" name="Picture 6" descr="Check Mark Tick - Free vector graphic on Pixabay">
            <a:extLst>
              <a:ext uri="{FF2B5EF4-FFF2-40B4-BE49-F238E27FC236}">
                <a16:creationId xmlns:a16="http://schemas.microsoft.com/office/drawing/2014/main" id="{208F61BD-9785-4F15-A914-3506DFE8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68" y="2488171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Check Mark Tick - Free vector graphic on Pixabay">
            <a:extLst>
              <a:ext uri="{FF2B5EF4-FFF2-40B4-BE49-F238E27FC236}">
                <a16:creationId xmlns:a16="http://schemas.microsoft.com/office/drawing/2014/main" id="{EFFB1898-A62E-4061-B183-B923029D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11" y="4239633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1" grpId="0"/>
      <p:bldP spid="53" grpId="0"/>
      <p:bldP spid="57" grpId="0"/>
      <p:bldP spid="61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EF1, EFX on Indivisible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41436"/>
          </a:xfrm>
        </p:spPr>
        <p:txBody>
          <a:bodyPr>
            <a:normAutofit/>
          </a:bodyPr>
          <a:lstStyle/>
          <a:p>
            <a:r>
              <a:rPr lang="en-US" dirty="0"/>
              <a:t>Round robin always finds an EF1 solution.</a:t>
            </a:r>
          </a:p>
          <a:p>
            <a:r>
              <a:rPr lang="en-US" dirty="0"/>
              <a:t>	</a:t>
            </a:r>
            <a:r>
              <a:rPr lang="en-US" b="0" dirty="0"/>
              <a:t>This means there always exists an EF1 allocation </a:t>
            </a:r>
            <a:r>
              <a:rPr lang="en-US" b="0" dirty="0">
                <a:sym typeface="Wingdings" panose="05000000000000000000" pitchFamily="2" charset="2"/>
              </a:rPr>
              <a:t> </a:t>
            </a:r>
          </a:p>
          <a:p>
            <a:endParaRPr lang="en-US" sz="1000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But that was too easy… and maybe too weak.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2" descr="Person Image Icon #219678 - Free Icons Library">
            <a:extLst>
              <a:ext uri="{FF2B5EF4-FFF2-40B4-BE49-F238E27FC236}">
                <a16:creationId xmlns:a16="http://schemas.microsoft.com/office/drawing/2014/main" id="{454EF742-6D65-4076-9810-19F2C02E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erson Image Icon #219678 - Free Icons Library">
            <a:extLst>
              <a:ext uri="{FF2B5EF4-FFF2-40B4-BE49-F238E27FC236}">
                <a16:creationId xmlns:a16="http://schemas.microsoft.com/office/drawing/2014/main" id="{3A315893-4794-46B0-9612-C505BE6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A91F542A-3F7A-4598-97BA-A3C32FB1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coustic Guitar Music - Free vector graphic on Pixabay">
            <a:extLst>
              <a:ext uri="{FF2B5EF4-FFF2-40B4-BE49-F238E27FC236}">
                <a16:creationId xmlns:a16="http://schemas.microsoft.com/office/drawing/2014/main" id="{5C6B9D29-769B-4443-AFD5-E7B428EE8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Rent a Tesla &amp; Drive with Uber | Uber">
            <a:extLst>
              <a:ext uri="{FF2B5EF4-FFF2-40B4-BE49-F238E27FC236}">
                <a16:creationId xmlns:a16="http://schemas.microsoft.com/office/drawing/2014/main" id="{264DEF41-C803-4516-AD1A-368428CE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0CF07BB-1960-419B-88A7-9FEA204E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Dog Graphic by natharumstudio · Creative Fabrica">
            <a:extLst>
              <a:ext uri="{FF2B5EF4-FFF2-40B4-BE49-F238E27FC236}">
                <a16:creationId xmlns:a16="http://schemas.microsoft.com/office/drawing/2014/main" id="{FCBE4297-0F3B-40D3-AD63-66A83F11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84975B-8BA6-49F2-8578-8E47CD626324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58FE21-2707-4D60-9922-C34B19ED632D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19B5BF-0973-440C-8797-E339BEA30D3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5C771-BC02-44C4-A874-0E125FCA5C3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B57CE3-A438-4550-A4FA-326B6ED3D3B9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2AD95-29BB-4F4A-8812-4EAD8BEE2E29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FEDDE7-F833-4BD4-93F1-43653E12609F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53B10-B05C-480E-8D87-3F41012CFD77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Alex got the “highly desirable” car and still got to pick first the second round! 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95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</a:t>
            </a:r>
            <a:r>
              <a:rPr lang="en-US" i="1" dirty="0"/>
              <a:t> </a:t>
            </a:r>
            <a:r>
              <a:rPr lang="en-US" dirty="0"/>
              <a:t>Any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Envy freeness up to</a:t>
            </a:r>
            <a:r>
              <a:rPr lang="en-US" i="1" dirty="0">
                <a:sym typeface="Wingdings" panose="05000000000000000000" pitchFamily="2" charset="2"/>
              </a:rPr>
              <a:t> any</a:t>
            </a:r>
            <a:r>
              <a:rPr lang="en-US" dirty="0">
                <a:sym typeface="Wingdings" panose="05000000000000000000" pitchFamily="2" charset="2"/>
              </a:rPr>
              <a:t> 1 good (EFX):</a:t>
            </a:r>
          </a:p>
          <a:p>
            <a:r>
              <a:rPr lang="en-US" b="0" dirty="0">
                <a:sym typeface="Wingdings" panose="05000000000000000000" pitchFamily="2" charset="2"/>
              </a:rPr>
              <a:t>	</a:t>
            </a:r>
            <a:r>
              <a:rPr lang="en-US" b="0" dirty="0"/>
              <a:t>An allocation is EFX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</a:t>
            </a:r>
            <a:r>
              <a:rPr lang="en-US" dirty="0">
                <a:solidFill>
                  <a:srgbClr val="C00000"/>
                </a:solidFill>
              </a:rPr>
              <a:t>for any </a:t>
            </a:r>
            <a:r>
              <a:rPr lang="en-US" b="0" dirty="0"/>
              <a:t>item you can take away from </a:t>
            </a:r>
            <a:r>
              <a:rPr lang="en-US" b="0" i="1" dirty="0"/>
              <a:t>a</a:t>
            </a:r>
            <a:r>
              <a:rPr lang="en-US" b="0" dirty="0"/>
              <a:t>,</a:t>
            </a:r>
            <a:r>
              <a:rPr lang="en-US" b="0" i="1" dirty="0"/>
              <a:t> 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F0BAC35C-0A32-4377-B74E-ADA57DD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erson Image Icon #219678 - Free Icons Library">
            <a:extLst>
              <a:ext uri="{FF2B5EF4-FFF2-40B4-BE49-F238E27FC236}">
                <a16:creationId xmlns:a16="http://schemas.microsoft.com/office/drawing/2014/main" id="{8012E271-5FE8-44F6-B4C6-E9D816EE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FD4CC8CE-0740-45EF-AB2D-438BD94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coustic Guitar Music - Free vector graphic on Pixabay">
            <a:extLst>
              <a:ext uri="{FF2B5EF4-FFF2-40B4-BE49-F238E27FC236}">
                <a16:creationId xmlns:a16="http://schemas.microsoft.com/office/drawing/2014/main" id="{0EBEE751-8F01-4F04-8993-B973D8E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nt a Tesla &amp; Drive with Uber | Uber">
            <a:extLst>
              <a:ext uri="{FF2B5EF4-FFF2-40B4-BE49-F238E27FC236}">
                <a16:creationId xmlns:a16="http://schemas.microsoft.com/office/drawing/2014/main" id="{C34E7FD6-DA97-4F06-9DAE-1BC80D29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avy Blue Realistic Laptop Vector Graphic by SARIVART · Creative Fabrica">
            <a:extLst>
              <a:ext uri="{FF2B5EF4-FFF2-40B4-BE49-F238E27FC236}">
                <a16:creationId xmlns:a16="http://schemas.microsoft.com/office/drawing/2014/main" id="{CDA5AE7A-39D1-4877-A5F2-1B7418AB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og Graphic by natharumstudio · Creative Fabrica">
            <a:extLst>
              <a:ext uri="{FF2B5EF4-FFF2-40B4-BE49-F238E27FC236}">
                <a16:creationId xmlns:a16="http://schemas.microsoft.com/office/drawing/2014/main" id="{486C389A-25CE-4DF7-89DC-BB970C10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C43CA3-4952-44D2-9983-F486603CBEC2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211DCF-0B80-443D-834A-C22DD01F8375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C6A2E9-4737-4D9F-ACAA-185021AEF67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CA87CD-8B99-4772-B9E7-9E2ED3556BA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03604C0-6C22-439A-9876-57ACB728F3B3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0978E-91A8-48BD-AEE8-84470BECA866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F7A56E-BDB0-4515-A6D7-EC57ABA74263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CAE0CF-AA6A-44C1-ADB4-C0A77C27CAFC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This is no longer fair: if we remove the guitar from Alex’s allocation, Tasha and Jim still envy him.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6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5120639" cy="4373563"/>
          </a:xfrm>
        </p:spPr>
        <p:txBody>
          <a:bodyPr/>
          <a:lstStyle/>
          <a:p>
            <a:r>
              <a:rPr lang="en-US" dirty="0"/>
              <a:t>How should Alice and Bob divide a cookie?</a:t>
            </a:r>
          </a:p>
          <a:p>
            <a:endParaRPr lang="en-US" dirty="0"/>
          </a:p>
          <a:p>
            <a:r>
              <a:rPr lang="en-US" dirty="0"/>
              <a:t>How do know this will give each person half the cookie (assuming Alice is sufficiently dexterous)?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we know giving Alice and Bob half the cookie each is fair?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4825FC57-57D8-41E0-99BE-3D02FBF3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99" y="1352690"/>
            <a:ext cx="2580132" cy="1935099"/>
          </a:xfrm>
          <a:prstGeom prst="rect">
            <a:avLst/>
          </a:prstGeom>
        </p:spPr>
      </p:pic>
      <p:pic>
        <p:nvPicPr>
          <p:cNvPr id="10" name="Picture 9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68E754CE-3606-45D9-892A-0F8C3386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23" y="2734387"/>
            <a:ext cx="785301" cy="765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694A56-934E-45B5-A3DB-732E52D81E4B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6747065" y="135269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36B679-DA70-4E54-818C-25DC3FECB67B}"/>
              </a:ext>
            </a:extLst>
          </p:cNvPr>
          <p:cNvSpPr txBox="1"/>
          <p:nvPr/>
        </p:nvSpPr>
        <p:spPr>
          <a:xfrm>
            <a:off x="7351331" y="291845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2C6AC354-7213-4D86-87C6-87802CADE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2918457"/>
            <a:ext cx="791337" cy="527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AF4BCF-B150-40F6-AEC0-D652780FBC3F}"/>
              </a:ext>
            </a:extLst>
          </p:cNvPr>
          <p:cNvSpPr txBox="1"/>
          <p:nvPr/>
        </p:nvSpPr>
        <p:spPr>
          <a:xfrm>
            <a:off x="5921119" y="320897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61886-4520-40F5-A50F-F15A8995FF74}"/>
              </a:ext>
            </a:extLst>
          </p:cNvPr>
          <p:cNvCxnSpPr/>
          <p:nvPr/>
        </p:nvCxnSpPr>
        <p:spPr>
          <a:xfrm flipV="1">
            <a:off x="5928839" y="273438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A0F6B4-5364-4F97-BBAD-E3D3866D162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351331" y="262499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9486FA54-5186-40B9-87BC-AAD4AE8C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43" y="3636615"/>
            <a:ext cx="2580132" cy="1935099"/>
          </a:xfrm>
          <a:prstGeom prst="rect">
            <a:avLst/>
          </a:prstGeom>
        </p:spPr>
      </p:pic>
      <p:pic>
        <p:nvPicPr>
          <p:cNvPr id="35" name="Picture 3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CC36D89-66EA-4B67-84DA-33DF91D8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71" y="5018312"/>
            <a:ext cx="785301" cy="76511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88F383-DAE5-4A92-AE0D-09CD1DDC1834}"/>
              </a:ext>
            </a:extLst>
          </p:cNvPr>
          <p:cNvCxnSpPr>
            <a:cxnSpLocks/>
          </p:cNvCxnSpPr>
          <p:nvPr/>
        </p:nvCxnSpPr>
        <p:spPr>
          <a:xfrm>
            <a:off x="7131113" y="3636615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E3773B-8EA4-4176-B390-D0C23C81941B}"/>
              </a:ext>
            </a:extLst>
          </p:cNvPr>
          <p:cNvSpPr txBox="1"/>
          <p:nvPr/>
        </p:nvSpPr>
        <p:spPr>
          <a:xfrm>
            <a:off x="7735379" y="520238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363D9BE8-4AC1-48CE-81B0-382D790C1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5202382"/>
            <a:ext cx="791337" cy="52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067DB1-603C-48A2-B730-C77134E4DE82}"/>
              </a:ext>
            </a:extLst>
          </p:cNvPr>
          <p:cNvSpPr txBox="1"/>
          <p:nvPr/>
        </p:nvSpPr>
        <p:spPr>
          <a:xfrm>
            <a:off x="5921119" y="5492902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529EB-3912-4B0D-B940-37B2ED165642}"/>
              </a:ext>
            </a:extLst>
          </p:cNvPr>
          <p:cNvCxnSpPr/>
          <p:nvPr/>
        </p:nvCxnSpPr>
        <p:spPr>
          <a:xfrm flipV="1">
            <a:off x="5928839" y="501831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D80B9-D5C6-4A90-8622-244BFB0059B1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440104" y="4853556"/>
            <a:ext cx="638175" cy="34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32484DC-1378-44EC-9F4D-C73F81B3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258" y="4300154"/>
            <a:ext cx="438912" cy="438912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D81D08EB-94A0-4EF3-8DED-CF15F5B6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937" y="5038120"/>
            <a:ext cx="184778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36" y="3674655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352425" y="5531010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407275" y="550612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927496" y="2307193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509146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942159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52512" y="2676525"/>
            <a:ext cx="504825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138987" y="2953524"/>
            <a:ext cx="700088" cy="21042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smiley face question mark - Cerca amb Google | Funny emoticons, Funny emoji,  Smiley">
            <a:extLst>
              <a:ext uri="{FF2B5EF4-FFF2-40B4-BE49-F238E27FC236}">
                <a16:creationId xmlns:a16="http://schemas.microsoft.com/office/drawing/2014/main" id="{A4405179-8993-418F-826D-37BB89AE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33" y="1673703"/>
            <a:ext cx="604837" cy="6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0" cy="21042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90925" y="5516327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3014662" cy="2104251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EF5402-1776-4AC7-8D46-45D1B5DCCC2C}"/>
              </a:ext>
            </a:extLst>
          </p:cNvPr>
          <p:cNvSpPr txBox="1"/>
          <p:nvPr/>
        </p:nvSpPr>
        <p:spPr>
          <a:xfrm>
            <a:off x="3903165" y="3631575"/>
            <a:ext cx="889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at least holds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D3EB09-A36B-494A-A355-8900A9972965}"/>
              </a:ext>
            </a:extLst>
          </p:cNvPr>
          <p:cNvSpPr txBox="1"/>
          <p:nvPr/>
        </p:nvSpPr>
        <p:spPr>
          <a:xfrm>
            <a:off x="5146178" y="3677919"/>
            <a:ext cx="788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Might be true</a:t>
            </a:r>
          </a:p>
        </p:txBody>
      </p: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3" y="3920886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3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  <p:bldP spid="28" grpId="0"/>
      <p:bldP spid="32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first).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>
                <a:solidFill>
                  <a:schemeClr val="bg1"/>
                </a:solidFill>
              </a:rPr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>
                <a:solidFill>
                  <a:schemeClr val="bg1"/>
                </a:solidFill>
              </a:rPr>
              <a:t>Idea: Brute force to find the best of all possible allocations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79669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</a:t>
            </a:r>
            <a:endParaRPr lang="en-US" dirty="0"/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</a:t>
            </a:r>
          </a:p>
          <a:p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4012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063806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Alex -&gt; 5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Tasha -&gt; 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B is “better than” allocation A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83" y="398683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92" y="39542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90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1C0-A3D8-4881-BD27-C30BF0B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Leximin</a:t>
            </a:r>
            <a:r>
              <a:rPr lang="en-US" dirty="0"/>
              <a:t> find an EFX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0CC0-6883-4CF9-8A8E-EA4EA454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7620000" cy="26971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C0504D"/>
                </a:solidFill>
              </a:rPr>
              <a:t>Warning:</a:t>
            </a:r>
            <a:r>
              <a:rPr lang="en-US" b="0" dirty="0">
                <a:solidFill>
                  <a:srgbClr val="C0504D"/>
                </a:solidFill>
              </a:rPr>
              <a:t> </a:t>
            </a:r>
            <a:r>
              <a:rPr lang="en-US" b="0" dirty="0"/>
              <a:t>This is not additive.</a:t>
            </a:r>
          </a:p>
          <a:p>
            <a:endParaRPr lang="en-US" b="0" dirty="0">
              <a:solidFill>
                <a:srgbClr val="C0504D"/>
              </a:solidFill>
            </a:endParaRPr>
          </a:p>
          <a:p>
            <a:r>
              <a:rPr lang="en-US" dirty="0"/>
              <a:t>All best </a:t>
            </a:r>
            <a:r>
              <a:rPr lang="en-US" dirty="0" err="1"/>
              <a:t>leximin</a:t>
            </a:r>
            <a:r>
              <a:rPr lang="en-US" dirty="0"/>
              <a:t> allocations:</a:t>
            </a:r>
            <a:endParaRPr lang="en-US" b="0" dirty="0"/>
          </a:p>
          <a:p>
            <a:r>
              <a:rPr lang="en-US" b="0" dirty="0"/>
              <a:t>	Alex gets {saw, nails}, Tasha gets nothing</a:t>
            </a:r>
          </a:p>
          <a:p>
            <a:r>
              <a:rPr lang="en-US" b="0" dirty="0"/>
              <a:t>	Tasha gets {saw, nails}, Alex gets nothing</a:t>
            </a:r>
          </a:p>
          <a:p>
            <a:r>
              <a:rPr lang="en-US" dirty="0"/>
              <a:t>An EFX solution: </a:t>
            </a:r>
            <a:r>
              <a:rPr lang="en-US" b="0" dirty="0"/>
              <a:t>Alex gets {saw}, Tasha gets {nails} (or vice versa)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DFB2B-E215-4031-80BB-F60479DD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6689152-B53F-46AE-B3E1-B319C675C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13234"/>
              </p:ext>
            </p:extLst>
          </p:nvPr>
        </p:nvGraphicFramePr>
        <p:xfrm>
          <a:off x="612772" y="1897697"/>
          <a:ext cx="7321555" cy="13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311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1676402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4564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{Saw}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{Nails}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{Saw, Nails}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6" name="Picture 4" descr="X Red Mark - Free vector graphic on Pixabay">
            <a:extLst>
              <a:ext uri="{FF2B5EF4-FFF2-40B4-BE49-F238E27FC236}">
                <a16:creationId xmlns:a16="http://schemas.microsoft.com/office/drawing/2014/main" id="{2D45D2B8-8F04-4B6D-AC24-C9658C16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477758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 Red Mark - Free vector graphic on Pixabay">
            <a:extLst>
              <a:ext uri="{FF2B5EF4-FFF2-40B4-BE49-F238E27FC236}">
                <a16:creationId xmlns:a16="http://schemas.microsoft.com/office/drawing/2014/main" id="{DD49B60E-B9C9-4C04-8C0E-7AA50CC0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5274447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98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</a:t>
            </a:r>
            <a:r>
              <a:rPr lang="en-US" sz="3100" dirty="0" err="1"/>
              <a:t>Leximin</a:t>
            </a:r>
            <a:r>
              <a:rPr lang="en-US" sz="3100" dirty="0"/>
              <a:t>-Compare++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</a:t>
            </a:r>
            <a:r>
              <a:rPr lang="en-US" b="0" dirty="0">
                <a:solidFill>
                  <a:srgbClr val="C0504D"/>
                </a:solidFill>
              </a:rPr>
              <a:t>If one allocation is bigger, output that allocation. </a:t>
            </a:r>
            <a:r>
              <a:rPr lang="en-US" b="0" dirty="0"/>
              <a:t>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/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2 items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1 item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A is “better than” allocation B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07" y="399970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59" y="396548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++ solution is EFX on </a:t>
            </a:r>
            <a:r>
              <a:rPr lang="en-US" u="sng" dirty="0"/>
              <a:t>identical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52600"/>
            <a:ext cx="4114801" cy="4373563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We want to show: </a:t>
            </a:r>
            <a:r>
              <a:rPr lang="en-US" sz="1600" b="0" dirty="0" err="1"/>
              <a:t>Leximin</a:t>
            </a:r>
            <a:r>
              <a:rPr lang="en-US" sz="1600" b="0" dirty="0"/>
              <a:t>++ implies EFX</a:t>
            </a:r>
          </a:p>
          <a:p>
            <a:r>
              <a:rPr lang="en-US" sz="1600" dirty="0"/>
              <a:t>Equivalent to contrapositive:</a:t>
            </a:r>
            <a:r>
              <a:rPr lang="en-US" sz="1600" b="0" dirty="0"/>
              <a:t> Not EFX implies not </a:t>
            </a:r>
            <a:r>
              <a:rPr lang="en-US" sz="1600" b="0" dirty="0" err="1"/>
              <a:t>Leximin</a:t>
            </a:r>
            <a:r>
              <a:rPr lang="en-US" sz="1600" b="0" dirty="0"/>
              <a:t>++</a:t>
            </a:r>
          </a:p>
          <a:p>
            <a:r>
              <a:rPr lang="en-US" sz="1600" b="0" dirty="0"/>
              <a:t>Assume allocation A is not EFX.</a:t>
            </a:r>
          </a:p>
          <a:p>
            <a:r>
              <a:rPr lang="en-US" sz="1600" b="0" dirty="0"/>
              <a:t>Someone, say Alex, </a:t>
            </a:r>
            <a:r>
              <a:rPr lang="en-US" sz="1600" b="0" i="1" dirty="0"/>
              <a:t>strongly</a:t>
            </a:r>
            <a:r>
              <a:rPr lang="en-US" sz="1600" b="0" dirty="0"/>
              <a:t> </a:t>
            </a:r>
            <a:r>
              <a:rPr lang="en-US" sz="1600" b="0" i="1" dirty="0"/>
              <a:t>envies</a:t>
            </a:r>
            <a:r>
              <a:rPr lang="en-US" sz="1600" b="0" dirty="0"/>
              <a:t> the other, Tasha. Then, removing, say wood, from Tasha, Tasha’s allocation is still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Implies {drill} &lt; {nails, saw}</a:t>
            </a:r>
            <a:endParaRPr lang="en-US" sz="800" b="0" dirty="0"/>
          </a:p>
          <a:p>
            <a:r>
              <a:rPr lang="en-US" sz="1600" b="0" dirty="0"/>
              <a:t>Create allocation B: it’s like A, but Alex gets the wood.</a:t>
            </a:r>
          </a:p>
          <a:p>
            <a:r>
              <a:rPr lang="en-US" sz="1600" dirty="0"/>
              <a:t>A &lt; B under </a:t>
            </a:r>
            <a:r>
              <a:rPr lang="en-US" sz="1600" dirty="0" err="1"/>
              <a:t>Leximin</a:t>
            </a:r>
            <a:r>
              <a:rPr lang="en-US" sz="1600" dirty="0"/>
              <a:t>++:</a:t>
            </a:r>
          </a:p>
          <a:p>
            <a:pPr lvl="1"/>
            <a:r>
              <a:rPr lang="en-US" sz="1600" b="0" dirty="0"/>
              <a:t>Alex has the worst allocation in A.</a:t>
            </a:r>
          </a:p>
          <a:p>
            <a:pPr lvl="2"/>
            <a:r>
              <a:rPr lang="en-US" sz="1400" dirty="0"/>
              <a:t>I</a:t>
            </a:r>
            <a:r>
              <a:rPr lang="en-US" sz="1400" b="0" dirty="0"/>
              <a:t>t’s worse than Tasha’s in B since {nails, saw} &gt; {drill}</a:t>
            </a:r>
          </a:p>
          <a:p>
            <a:pPr lvl="2"/>
            <a:r>
              <a:rPr lang="en-US" sz="1400" dirty="0"/>
              <a:t>It’s worse than </a:t>
            </a:r>
            <a:r>
              <a:rPr lang="en-US" sz="1400" b="0" dirty="0"/>
              <a:t>Alex’s in A since he gets another item.</a:t>
            </a:r>
          </a:p>
          <a:p>
            <a:endParaRPr lang="en-US" sz="1600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697E40-3D54-44B4-9EC8-35D5A844792D}"/>
              </a:ext>
            </a:extLst>
          </p:cNvPr>
          <p:cNvSpPr/>
          <p:nvPr/>
        </p:nvSpPr>
        <p:spPr>
          <a:xfrm>
            <a:off x="6051108" y="59762"/>
            <a:ext cx="2621816" cy="160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Identical valuations: </a:t>
            </a:r>
            <a:r>
              <a:rPr lang="en-US" sz="1600" dirty="0"/>
              <a:t>everyone values items the same</a:t>
            </a:r>
            <a:endParaRPr lang="en-US" sz="1600" i="1" dirty="0"/>
          </a:p>
          <a:p>
            <a:r>
              <a:rPr lang="en-US" sz="1600" b="1" i="1" dirty="0"/>
              <a:t>Strongly envies: </a:t>
            </a:r>
            <a:r>
              <a:rPr lang="en-US" sz="1600" dirty="0"/>
              <a:t>envies when you remove some item, e.g., breaks EFX</a:t>
            </a:r>
          </a:p>
        </p:txBody>
      </p:sp>
      <p:pic>
        <p:nvPicPr>
          <p:cNvPr id="27" name="Picture 2" descr="Person Image Icon #219678 - Free Icons Library">
            <a:extLst>
              <a:ext uri="{FF2B5EF4-FFF2-40B4-BE49-F238E27FC236}">
                <a16:creationId xmlns:a16="http://schemas.microsoft.com/office/drawing/2014/main" id="{DC93CF80-21BD-48EB-BCE5-E96F4D49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07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erson Image Icon #219678 - Free Icons Library">
            <a:extLst>
              <a:ext uri="{FF2B5EF4-FFF2-40B4-BE49-F238E27FC236}">
                <a16:creationId xmlns:a16="http://schemas.microsoft.com/office/drawing/2014/main" id="{765BA3B4-4D96-42EA-9678-4394B5DE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32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ACC30D-1C6D-4511-9D94-33D080C6B6FA}"/>
              </a:ext>
            </a:extLst>
          </p:cNvPr>
          <p:cNvSpPr txBox="1"/>
          <p:nvPr/>
        </p:nvSpPr>
        <p:spPr>
          <a:xfrm>
            <a:off x="5633360" y="275920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6AD43-F8A1-4108-9285-FEDC303407F5}"/>
              </a:ext>
            </a:extLst>
          </p:cNvPr>
          <p:cNvSpPr txBox="1"/>
          <p:nvPr/>
        </p:nvSpPr>
        <p:spPr>
          <a:xfrm>
            <a:off x="6933802" y="274837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C06B9-9615-4B28-BE67-6F5C8E34DD88}"/>
              </a:ext>
            </a:extLst>
          </p:cNvPr>
          <p:cNvCxnSpPr/>
          <p:nvPr/>
        </p:nvCxnSpPr>
        <p:spPr>
          <a:xfrm>
            <a:off x="6306030" y="2581275"/>
            <a:ext cx="72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FFC307F6-D98A-4174-B18E-E17F0592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28" y="2129410"/>
            <a:ext cx="366390" cy="3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9273DC-8639-48F0-BE8F-5BC2E9750BD5}"/>
              </a:ext>
            </a:extLst>
          </p:cNvPr>
          <p:cNvSpPr txBox="1"/>
          <p:nvPr/>
        </p:nvSpPr>
        <p:spPr>
          <a:xfrm>
            <a:off x="4857367" y="1729813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A:</a:t>
            </a:r>
          </a:p>
        </p:txBody>
      </p:sp>
      <p:pic>
        <p:nvPicPr>
          <p:cNvPr id="43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DAD244BD-23A5-42DA-8203-8F596208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941" y="3082739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in on card">
            <a:extLst>
              <a:ext uri="{FF2B5EF4-FFF2-40B4-BE49-F238E27FC236}">
                <a16:creationId xmlns:a16="http://schemas.microsoft.com/office/drawing/2014/main" id="{6A7190AF-5646-4941-B61F-1239A20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14377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CF5B4D7-DC9F-4D27-91DE-84ED6DBF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91" y="306209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Wood Board Wooden - Free vector graphic on Pixabay">
            <a:extLst>
              <a:ext uri="{FF2B5EF4-FFF2-40B4-BE49-F238E27FC236}">
                <a16:creationId xmlns:a16="http://schemas.microsoft.com/office/drawing/2014/main" id="{ACD0FBE6-AA90-4ECC-AB08-F8064C43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09" y="323050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X Red Mark - Free vector graphic on Pixabay">
            <a:extLst>
              <a:ext uri="{FF2B5EF4-FFF2-40B4-BE49-F238E27FC236}">
                <a16:creationId xmlns:a16="http://schemas.microsoft.com/office/drawing/2014/main" id="{6B6AE128-5A05-4102-AB3A-2766BA57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21" y="319578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Person Image Icon #219678 - Free Icons Library">
            <a:extLst>
              <a:ext uri="{FF2B5EF4-FFF2-40B4-BE49-F238E27FC236}">
                <a16:creationId xmlns:a16="http://schemas.microsoft.com/office/drawing/2014/main" id="{0B98184F-BC4C-4D08-8802-BC1C8E0A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04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A41971BD-E654-4EF6-9EC6-F42A79DE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29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F6509E1-AB27-4095-8274-2FD11C7C4E77}"/>
              </a:ext>
            </a:extLst>
          </p:cNvPr>
          <p:cNvSpPr txBox="1"/>
          <p:nvPr/>
        </p:nvSpPr>
        <p:spPr>
          <a:xfrm>
            <a:off x="5609657" y="4670926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0AC52C-2384-4A04-8809-5B26DB2828CE}"/>
              </a:ext>
            </a:extLst>
          </p:cNvPr>
          <p:cNvSpPr txBox="1"/>
          <p:nvPr/>
        </p:nvSpPr>
        <p:spPr>
          <a:xfrm>
            <a:off x="6910099" y="4660094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46EF1D-77C7-47E8-8242-7AE75222B287}"/>
              </a:ext>
            </a:extLst>
          </p:cNvPr>
          <p:cNvSpPr txBox="1"/>
          <p:nvPr/>
        </p:nvSpPr>
        <p:spPr>
          <a:xfrm>
            <a:off x="4833664" y="3641531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</a:t>
            </a:r>
            <a:r>
              <a:rPr lang="en-US" dirty="0"/>
              <a:t>B</a:t>
            </a:r>
            <a:r>
              <a:rPr lang="en-US" b="0" dirty="0"/>
              <a:t>:</a:t>
            </a:r>
          </a:p>
        </p:txBody>
      </p: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B088426D-F2D1-467E-859F-69B23E7A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5" y="4993782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1F82E236-01CE-48F4-88AC-038BC9BC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69" y="5056797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93EC6F32-BF28-45AB-8D96-218C0739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85" y="497512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1A8D12C1-92B8-44CC-B1D4-32F4F7CF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62" y="5106411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Check Mark Tick - Free vector graphic on Pixabay">
            <a:extLst>
              <a:ext uri="{FF2B5EF4-FFF2-40B4-BE49-F238E27FC236}">
                <a16:creationId xmlns:a16="http://schemas.microsoft.com/office/drawing/2014/main" id="{91444ED9-5395-473A-910D-14B1C9A5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34" y="2218139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heck Mark Tick - Free vector graphic on Pixabay">
            <a:extLst>
              <a:ext uri="{FF2B5EF4-FFF2-40B4-BE49-F238E27FC236}">
                <a16:creationId xmlns:a16="http://schemas.microsoft.com/office/drawing/2014/main" id="{5992F61E-267C-45B1-8937-35BAA8DF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2" y="163632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282751-10CA-44ED-8224-C0AAA08A5057}"/>
              </a:ext>
            </a:extLst>
          </p:cNvPr>
          <p:cNvCxnSpPr/>
          <p:nvPr/>
        </p:nvCxnSpPr>
        <p:spPr>
          <a:xfrm flipV="1">
            <a:off x="4063922" y="1934481"/>
            <a:ext cx="144118" cy="26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F2CA765-1A6B-41D6-9600-C469A9A2E41D}"/>
              </a:ext>
            </a:extLst>
          </p:cNvPr>
          <p:cNvSpPr txBox="1"/>
          <p:nvPr/>
        </p:nvSpPr>
        <p:spPr>
          <a:xfrm>
            <a:off x="6282547" y="3140743"/>
            <a:ext cx="45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BD4ED8-1B3B-4BE3-B990-3A27C20D985E}"/>
              </a:ext>
            </a:extLst>
          </p:cNvPr>
          <p:cNvCxnSpPr/>
          <p:nvPr/>
        </p:nvCxnSpPr>
        <p:spPr>
          <a:xfrm flipH="1">
            <a:off x="6051108" y="3493828"/>
            <a:ext cx="6836" cy="161258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B3A9CF-142B-4A71-AA59-2D4F4FD8739F}"/>
              </a:ext>
            </a:extLst>
          </p:cNvPr>
          <p:cNvCxnSpPr>
            <a:cxnSpLocks/>
          </p:cNvCxnSpPr>
          <p:nvPr/>
        </p:nvCxnSpPr>
        <p:spPr>
          <a:xfrm>
            <a:off x="6065816" y="3493828"/>
            <a:ext cx="1130020" cy="1499954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2044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62" grpId="0"/>
      <p:bldP spid="63" grpId="0"/>
      <p:bldP spid="65" grpId="0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B6821271-6C62-45DA-A481-E72483B5E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147" y="101310"/>
            <a:ext cx="2580132" cy="1935099"/>
          </a:xfrm>
          <a:prstGeom prst="rect">
            <a:avLst/>
          </a:prstGeom>
        </p:spPr>
      </p:pic>
      <p:pic>
        <p:nvPicPr>
          <p:cNvPr id="80" name="Picture 79" descr="A picture containing shape&#10;&#10;Description automatically generated">
            <a:extLst>
              <a:ext uri="{FF2B5EF4-FFF2-40B4-BE49-F238E27FC236}">
                <a16:creationId xmlns:a16="http://schemas.microsoft.com/office/drawing/2014/main" id="{9D8E7805-DFCC-4DB7-A09A-52D8F79960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2536" y="5034802"/>
            <a:ext cx="791337" cy="52755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42EEF9-10E4-41D7-A450-AA62BFE3490F}"/>
              </a:ext>
            </a:extLst>
          </p:cNvPr>
          <p:cNvCxnSpPr/>
          <p:nvPr/>
        </p:nvCxnSpPr>
        <p:spPr>
          <a:xfrm flipV="1">
            <a:off x="4543296" y="485073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to 2 players, different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8048623" cy="4373563"/>
          </a:xfrm>
        </p:spPr>
        <p:txBody>
          <a:bodyPr>
            <a:normAutofit/>
          </a:bodyPr>
          <a:lstStyle/>
          <a:p>
            <a:r>
              <a:rPr lang="en-US" sz="1600" b="0" dirty="0"/>
              <a:t>Method: Divide and choose!</a:t>
            </a:r>
          </a:p>
          <a:p>
            <a:endParaRPr lang="en-US" sz="800" b="0" dirty="0"/>
          </a:p>
          <a:p>
            <a:pPr marL="342900" indent="-342900">
              <a:buAutoNum type="arabicPeriod"/>
            </a:pPr>
            <a:r>
              <a:rPr lang="en-US" sz="1600" b="0" dirty="0"/>
              <a:t>Alex finds a </a:t>
            </a:r>
            <a:r>
              <a:rPr lang="en-US" sz="1600" b="0" dirty="0" err="1"/>
              <a:t>Leximin</a:t>
            </a:r>
            <a:r>
              <a:rPr lang="en-US" sz="1600" b="0" dirty="0"/>
              <a:t>++ solution assuming Tasha had his valuation.</a:t>
            </a:r>
          </a:p>
          <a:p>
            <a:pPr marL="342900" indent="-342900">
              <a:buAutoNum type="arabicPeriod"/>
            </a:pPr>
            <a:r>
              <a:rPr lang="en-US" sz="1600" b="0" dirty="0"/>
              <a:t>Tasha picks her favorite bundle, Alex gets the other.</a:t>
            </a:r>
          </a:p>
          <a:p>
            <a:endParaRPr lang="en-US" sz="1600" b="0" dirty="0"/>
          </a:p>
        </p:txBody>
      </p:sp>
      <p:pic>
        <p:nvPicPr>
          <p:cNvPr id="32" name="Picture 31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0233CCD5-915B-4154-9FA9-E37E91070E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771" y="1483007"/>
            <a:ext cx="785301" cy="76511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82F181-91E7-4107-B63E-0551123BB251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6425213" y="10131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2FFD42-9FEC-41DF-9B69-8F9A3B7858C4}"/>
              </a:ext>
            </a:extLst>
          </p:cNvPr>
          <p:cNvSpPr txBox="1"/>
          <p:nvPr/>
        </p:nvSpPr>
        <p:spPr>
          <a:xfrm>
            <a:off x="7029479" y="166707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F683EC13-C85A-4380-815A-5F23C2942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227" y="1667077"/>
            <a:ext cx="791337" cy="527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7D6FE8-31E7-4C98-980B-25166A30EA8B}"/>
              </a:ext>
            </a:extLst>
          </p:cNvPr>
          <p:cNvSpPr txBox="1"/>
          <p:nvPr/>
        </p:nvSpPr>
        <p:spPr>
          <a:xfrm>
            <a:off x="5599267" y="195759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1B8AC1-994C-4EDD-8BF1-B2813AAA4EB3}"/>
              </a:ext>
            </a:extLst>
          </p:cNvPr>
          <p:cNvCxnSpPr/>
          <p:nvPr/>
        </p:nvCxnSpPr>
        <p:spPr>
          <a:xfrm flipV="1">
            <a:off x="5606987" y="148300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F4F65-3BD2-479C-BC4D-B2A96A98BBD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7029479" y="137361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Person Image Icon #219678 - Free Icons Library">
            <a:extLst>
              <a:ext uri="{FF2B5EF4-FFF2-40B4-BE49-F238E27FC236}">
                <a16:creationId xmlns:a16="http://schemas.microsoft.com/office/drawing/2014/main" id="{75339089-A7F3-4B2C-A503-C65CBF7A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3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Person Image Icon #219678 - Free Icons Library">
            <a:extLst>
              <a:ext uri="{FF2B5EF4-FFF2-40B4-BE49-F238E27FC236}">
                <a16:creationId xmlns:a16="http://schemas.microsoft.com/office/drawing/2014/main" id="{DB096444-F789-4FCC-810D-FD809A23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68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0A5D61-4AB7-48A6-98A3-49866FAEC813}"/>
              </a:ext>
            </a:extLst>
          </p:cNvPr>
          <p:cNvSpPr txBox="1"/>
          <p:nvPr/>
        </p:nvSpPr>
        <p:spPr>
          <a:xfrm>
            <a:off x="790396" y="397658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299BDA-EDE4-469F-8B2D-C7675FE17EA6}"/>
              </a:ext>
            </a:extLst>
          </p:cNvPr>
          <p:cNvSpPr txBox="1"/>
          <p:nvPr/>
        </p:nvSpPr>
        <p:spPr>
          <a:xfrm>
            <a:off x="2090838" y="396575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94FF4827-3D25-4BF4-8591-9FDB6DB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69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Person Image Icon #219678 - Free Icons Library">
            <a:extLst>
              <a:ext uri="{FF2B5EF4-FFF2-40B4-BE49-F238E27FC236}">
                <a16:creationId xmlns:a16="http://schemas.microsoft.com/office/drawing/2014/main" id="{F98B534E-C6B6-4924-8067-E6098196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94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2E49FF7-0C3C-4456-87E9-4C59B3445886}"/>
              </a:ext>
            </a:extLst>
          </p:cNvPr>
          <p:cNvSpPr txBox="1"/>
          <p:nvPr/>
        </p:nvSpPr>
        <p:spPr>
          <a:xfrm>
            <a:off x="4546647" y="3993783"/>
            <a:ext cx="79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Alex1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392DEB-217E-4C8F-AD86-3D20E9C0D304}"/>
              </a:ext>
            </a:extLst>
          </p:cNvPr>
          <p:cNvSpPr txBox="1"/>
          <p:nvPr/>
        </p:nvSpPr>
        <p:spPr>
          <a:xfrm>
            <a:off x="5932814" y="3982951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Alex2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6094D7-5038-4E04-ACC8-F091730A626A}"/>
              </a:ext>
            </a:extLst>
          </p:cNvPr>
          <p:cNvCxnSpPr>
            <a:cxnSpLocks/>
          </p:cNvCxnSpPr>
          <p:nvPr/>
        </p:nvCxnSpPr>
        <p:spPr>
          <a:xfrm>
            <a:off x="2861963" y="3787266"/>
            <a:ext cx="134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9D849B7-3971-410E-B1D9-414252F7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70" y="427404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305DD23A-5769-467D-B6AA-4F16912D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14" y="4337056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57413A2-9974-4995-867D-316699F5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30" y="425538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B48E6DEB-67D8-49B1-892C-FB00442B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7" y="438667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877821FC-B579-4719-AA16-0FCD87B5B353}"/>
              </a:ext>
            </a:extLst>
          </p:cNvPr>
          <p:cNvSpPr/>
          <p:nvPr/>
        </p:nvSpPr>
        <p:spPr>
          <a:xfrm>
            <a:off x="7039511" y="3275296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matter which Alex get’s, he’s okay!</a:t>
            </a:r>
          </a:p>
        </p:txBody>
      </p:sp>
      <p:pic>
        <p:nvPicPr>
          <p:cNvPr id="7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5E141F5-1BC6-4561-AF25-AAFA134D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68" y="488879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Pin on card">
            <a:extLst>
              <a:ext uri="{FF2B5EF4-FFF2-40B4-BE49-F238E27FC236}">
                <a16:creationId xmlns:a16="http://schemas.microsoft.com/office/drawing/2014/main" id="{7DC4CCB7-E9CB-4FEC-9B3F-295AF091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26" y="4982191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A3A0036A-314E-40E0-B1D8-53E0DD49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06" y="4906608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Wood Board Wooden - Free vector graphic on Pixabay">
            <a:extLst>
              <a:ext uri="{FF2B5EF4-FFF2-40B4-BE49-F238E27FC236}">
                <a16:creationId xmlns:a16="http://schemas.microsoft.com/office/drawing/2014/main" id="{B396FE5D-93D8-4528-B3E9-49BD6B1E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05" y="500142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Person Image Icon #219678 - Free Icons Library">
            <a:extLst>
              <a:ext uri="{FF2B5EF4-FFF2-40B4-BE49-F238E27FC236}">
                <a16:creationId xmlns:a16="http://schemas.microsoft.com/office/drawing/2014/main" id="{A61E4D84-9A13-455A-8329-75CE3A67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10" y="510736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053B92A-7D0E-4F5F-B87D-0CE5F1B546A3}"/>
              </a:ext>
            </a:extLst>
          </p:cNvPr>
          <p:cNvSpPr txBox="1"/>
          <p:nvPr/>
        </p:nvSpPr>
        <p:spPr>
          <a:xfrm>
            <a:off x="3696380" y="572633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12D7737-3F72-4E65-9538-20EBA0F618FA}"/>
              </a:ext>
            </a:extLst>
          </p:cNvPr>
          <p:cNvCxnSpPr>
            <a:cxnSpLocks/>
          </p:cNvCxnSpPr>
          <p:nvPr/>
        </p:nvCxnSpPr>
        <p:spPr>
          <a:xfrm flipH="1" flipV="1">
            <a:off x="6496487" y="4838568"/>
            <a:ext cx="170866" cy="34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Person Image Icon #219678 - Free Icons Library">
            <a:extLst>
              <a:ext uri="{FF2B5EF4-FFF2-40B4-BE49-F238E27FC236}">
                <a16:creationId xmlns:a16="http://schemas.microsoft.com/office/drawing/2014/main" id="{3EE569BB-66B3-465C-903E-C90EBC0C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00" y="510209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C2187D0-8EC0-4D7A-A7C8-75411D8E0F87}"/>
              </a:ext>
            </a:extLst>
          </p:cNvPr>
          <p:cNvSpPr txBox="1"/>
          <p:nvPr/>
        </p:nvSpPr>
        <p:spPr>
          <a:xfrm>
            <a:off x="6602053" y="573188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051C8F4C-424B-4D0B-B0CE-5FF64EFBC38D}"/>
              </a:ext>
            </a:extLst>
          </p:cNvPr>
          <p:cNvSpPr/>
          <p:nvPr/>
        </p:nvSpPr>
        <p:spPr>
          <a:xfrm>
            <a:off x="4630273" y="5683684"/>
            <a:ext cx="1152642" cy="930959"/>
          </a:xfrm>
          <a:prstGeom prst="wedgeRectCallout">
            <a:avLst>
              <a:gd name="adj1" fmla="val -68759"/>
              <a:gd name="adj2" fmla="val -58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Tasha picks her favorite: she’s okay!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C5B2E4-6CFC-4B5A-B3A8-67778AAAC295}"/>
              </a:ext>
            </a:extLst>
          </p:cNvPr>
          <p:cNvSpPr txBox="1"/>
          <p:nvPr/>
        </p:nvSpPr>
        <p:spPr>
          <a:xfrm>
            <a:off x="260165" y="5749425"/>
            <a:ext cx="4624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/>
              <a:t>Tasha doesn’t envy Alex.</a:t>
            </a:r>
          </a:p>
          <a:p>
            <a:r>
              <a:rPr lang="en-US" dirty="0"/>
              <a:t>Alex doesn’t strongly envy Tasha.</a:t>
            </a:r>
          </a:p>
        </p:txBody>
      </p:sp>
      <p:pic>
        <p:nvPicPr>
          <p:cNvPr id="88" name="Picture 6" descr="Check Mark Tick - Free vector graphic on Pixabay">
            <a:extLst>
              <a:ext uri="{FF2B5EF4-FFF2-40B4-BE49-F238E27FC236}">
                <a16:creationId xmlns:a16="http://schemas.microsoft.com/office/drawing/2014/main" id="{5F46ABCD-29B0-4E3E-9A31-53263B01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8" y="56500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3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59" grpId="0"/>
      <p:bldP spid="60" grpId="0"/>
      <p:bldP spid="63" grpId="0"/>
      <p:bldP spid="64" grpId="0"/>
      <p:bldP spid="70" grpId="0" animBg="1"/>
      <p:bldP spid="79" grpId="0"/>
      <p:bldP spid="85" grpId="0"/>
      <p:bldP spid="86" grpId="0" animBg="1"/>
      <p:bldP spid="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54" y="2352673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285748" y="356778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340598" y="3542902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860819" y="1739781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442469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875482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57262" y="2109113"/>
            <a:ext cx="533398" cy="101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72310" y="2386112"/>
            <a:ext cx="700088" cy="7032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0" cy="7421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24248" y="3553103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2882501" cy="74217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2875041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4EA30DB0-3DDF-41D4-9388-9CBD89D9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263111"/>
            <a:ext cx="8048623" cy="2166263"/>
          </a:xfrm>
        </p:spPr>
        <p:txBody>
          <a:bodyPr>
            <a:normAutofit fontScale="92500" lnSpcReduction="20000"/>
          </a:bodyPr>
          <a:lstStyle/>
          <a:p>
            <a:r>
              <a:rPr lang="en-US" sz="1600" b="0" dirty="0"/>
              <a:t>We know EFX exists when: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3 players [Chaudhury, Garg, and </a:t>
            </a:r>
            <a:r>
              <a:rPr lang="en-US" sz="1600" b="0" dirty="0" err="1"/>
              <a:t>Mehlhorn</a:t>
            </a:r>
            <a:r>
              <a:rPr lang="en-US" sz="1600" b="0" dirty="0"/>
              <a:t>]</a:t>
            </a:r>
          </a:p>
          <a:p>
            <a:pPr marL="742950" lvl="1" indent="-285750"/>
            <a:r>
              <a:rPr lang="en-US" sz="1600" b="0" dirty="0"/>
              <a:t>We saw EFX for 2 players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identical valuations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binary, additive valuations [Halpern, </a:t>
            </a:r>
            <a:r>
              <a:rPr lang="en-US" sz="1600" b="0" dirty="0" err="1"/>
              <a:t>Procaccia</a:t>
            </a:r>
            <a:r>
              <a:rPr lang="en-US" sz="1600" b="0" dirty="0"/>
              <a:t>, </a:t>
            </a:r>
            <a:r>
              <a:rPr lang="en-US" sz="1600" b="0" dirty="0" err="1"/>
              <a:t>Psomas</a:t>
            </a:r>
            <a:r>
              <a:rPr lang="en-US" sz="1600" b="0" dirty="0"/>
              <a:t>, &amp; Shah]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4 players and we can remove one item [Berger, Cohen, Feldman, &amp; Fiat]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n players and we can remove n-1 items [Berger, Cohen, Feldman, &amp; Fiat]</a:t>
            </a:r>
          </a:p>
          <a:p>
            <a:endParaRPr lang="en-US" sz="1600" b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9681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404D3488-57BC-4D53-8705-414973D8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30" y="5454285"/>
            <a:ext cx="785301" cy="765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4A0C40-5640-45AB-9641-71236C107A3E}"/>
              </a:ext>
            </a:extLst>
          </p:cNvPr>
          <p:cNvSpPr txBox="1"/>
          <p:nvPr/>
        </p:nvSpPr>
        <p:spPr>
          <a:xfrm>
            <a:off x="4745738" y="537708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1C3BBDF7-0E04-4917-9856-D13C68472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F921EE-CC98-4E78-BB42-0AA71B8ED3A0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638431-6093-43B8-AC46-9E44CD0367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70D38A0-F407-4247-8DAD-85AAF92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04" y="342890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E241B0-1074-4EDE-B153-7DC41F1BADD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4178808" y="331968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A5336C-3D2B-4657-A39B-6F79E2BA3ECB}"/>
              </a:ext>
            </a:extLst>
          </p:cNvPr>
          <p:cNvGrpSpPr/>
          <p:nvPr/>
        </p:nvGrpSpPr>
        <p:grpSpPr>
          <a:xfrm>
            <a:off x="5968323" y="77620"/>
            <a:ext cx="2256095" cy="1755018"/>
            <a:chOff x="3551197" y="3860800"/>
            <a:chExt cx="5113007" cy="397741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F224AC6-1D20-4F81-9366-504D8C12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701" y="3860800"/>
              <a:ext cx="2540001" cy="253999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2DA287-40CC-4B3A-BD1F-5D227072637D}"/>
                </a:ext>
              </a:extLst>
            </p:cNvPr>
            <p:cNvSpPr txBox="1"/>
            <p:nvPr/>
          </p:nvSpPr>
          <p:spPr>
            <a:xfrm>
              <a:off x="3551197" y="6368867"/>
              <a:ext cx="5113007" cy="14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5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multi flavored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32" y="3353721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0875DD-1B2E-42D8-A991-3E8C2BFFFB1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979EA-CB62-45ED-80AC-37A03BC66977}"/>
              </a:ext>
            </a:extLst>
          </p:cNvPr>
          <p:cNvSpPr txBox="1"/>
          <p:nvPr/>
        </p:nvSpPr>
        <p:spPr>
          <a:xfrm>
            <a:off x="6784659" y="3049647"/>
            <a:ext cx="1818717" cy="3539430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Bob gets more utility than Alice.</a:t>
            </a:r>
          </a:p>
          <a:p>
            <a:endParaRPr lang="en-US" sz="1600" dirty="0"/>
          </a:p>
          <a:p>
            <a:r>
              <a:rPr lang="en-US" sz="1600" dirty="0"/>
              <a:t>Bob strictly favors his piece.</a:t>
            </a:r>
          </a:p>
          <a:p>
            <a:endParaRPr lang="en-US" sz="1600" dirty="0"/>
          </a:p>
          <a:p>
            <a:r>
              <a:rPr lang="en-US" sz="1600" dirty="0"/>
              <a:t>Alice weakly favors her piece.</a:t>
            </a:r>
          </a:p>
          <a:p>
            <a:endParaRPr lang="en-US" sz="1600" dirty="0"/>
          </a:p>
          <a:p>
            <a:r>
              <a:rPr lang="en-US" sz="1600" dirty="0"/>
              <a:t>Is this fair??? </a:t>
            </a:r>
          </a:p>
          <a:p>
            <a:endParaRPr lang="en-US" sz="1600" dirty="0"/>
          </a:p>
          <a:p>
            <a:r>
              <a:rPr lang="en-US" sz="1600" dirty="0"/>
              <a:t>Alice could lie knowing Bob’s utilities.</a:t>
            </a:r>
          </a:p>
        </p:txBody>
      </p:sp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40928C0-128B-4D75-B59B-7087477FC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B627F5-E381-4EC8-ABDA-7C85E63FF821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25DE27-BD91-4F35-8F7F-4ADFB30333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7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20312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6C7F27-0EB2-4490-A3EE-2D8043633B85}"/>
              </a:ext>
            </a:extLst>
          </p:cNvPr>
          <p:cNvSpPr txBox="1"/>
          <p:nvPr/>
        </p:nvSpPr>
        <p:spPr>
          <a:xfrm>
            <a:off x="6787230" y="3872391"/>
            <a:ext cx="1818717" cy="1323439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Both Bob and Alice get what they perceive as exactly ½ the utility of the cake.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0026C1-F283-4578-8842-2A102BCB1DD7}"/>
              </a:ext>
            </a:extLst>
          </p:cNvPr>
          <p:cNvGrpSpPr/>
          <p:nvPr/>
        </p:nvGrpSpPr>
        <p:grpSpPr>
          <a:xfrm>
            <a:off x="3382430" y="3786815"/>
            <a:ext cx="876523" cy="2899714"/>
            <a:chOff x="1710504" y="3310971"/>
            <a:chExt cx="876523" cy="2899714"/>
          </a:xfrm>
        </p:grpSpPr>
        <p:pic>
          <p:nvPicPr>
            <p:cNvPr id="21" name="Picture 2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32945558-0CF2-4CBA-BD42-3C0D8DC9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1A574D-F835-4FBC-8D06-6147760EBDE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50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14982 0.004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25018 0.003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26F6-C0EF-4FB1-A01C-C6D5C45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quantify fairness?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E0EA-3158-4E6E-A16C-FE92EC75D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n players.</a:t>
            </a:r>
          </a:p>
          <a:p>
            <a:endParaRPr lang="en-US" dirty="0"/>
          </a:p>
          <a:p>
            <a:r>
              <a:rPr lang="en-US" dirty="0"/>
              <a:t>Proportionality (Prop): </a:t>
            </a:r>
            <a:r>
              <a:rPr lang="en-US" b="0" dirty="0"/>
              <a:t>All players get what they perceive as 1/n of the total available value.</a:t>
            </a:r>
          </a:p>
          <a:p>
            <a:endParaRPr lang="en-US" b="0" dirty="0"/>
          </a:p>
          <a:p>
            <a:r>
              <a:rPr lang="en-US" dirty="0"/>
              <a:t>Envy-freeness (EF):</a:t>
            </a:r>
            <a:r>
              <a:rPr lang="en-US" b="0" dirty="0"/>
              <a:t> No player thinks that another player received a better share than they did.</a:t>
            </a:r>
          </a:p>
          <a:p>
            <a:endParaRPr lang="en-US" b="0" dirty="0"/>
          </a:p>
          <a:p>
            <a:r>
              <a:rPr lang="en-US" dirty="0"/>
              <a:t>Pareto-optimality (PO):</a:t>
            </a:r>
            <a:r>
              <a:rPr lang="en-US" b="0" dirty="0"/>
              <a:t> There is no other allocation that</a:t>
            </a:r>
            <a:r>
              <a:rPr lang="en-US" b="0" i="1" dirty="0"/>
              <a:t> pareto dominates </a:t>
            </a:r>
            <a:r>
              <a:rPr lang="en-US" b="0" dirty="0"/>
              <a:t>it</a:t>
            </a:r>
            <a:endParaRPr lang="en-US" b="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Pareto-dominance:</a:t>
            </a:r>
            <a:r>
              <a:rPr lang="en-US" b="0" dirty="0"/>
              <a:t> An allocation pareto dominates another if it is strictly better for at least one player and at least as good for all others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DA966-36E8-43AE-927B-2838019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4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2|0.2|0.2|1.2|0.4|0.4|0.6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1.5|0.1|0.3|0.6|0.3|0.2|0.3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|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21.3|3.3|1.7|2.7|1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6|19.7|21|15.1|17.5|24.2|9.9|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|8.6|7.3|8.1|5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25.9|7|99.7|6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5|4.3|0.1|0.3|0.3|0.2|107.9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1|14.6|30.5|7.2|14.5|49.2|5.8|27.3|13.7|12.3|15|47.6|22.7|54.2|5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7.3|7.7|9.2|35.6|24.1|8.5|4.5|10.3|5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|15|6.1|45.2|14.1|21.8|6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5|48.7|2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2.1|1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6.6|3.3|1.5|1.2|1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2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17611</TotalTime>
  <Words>3885</Words>
  <Application>Microsoft Office PowerPoint</Application>
  <PresentationFormat>On-screen Show (4:3)</PresentationFormat>
  <Paragraphs>703</Paragraphs>
  <Slides>47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Essential</vt:lpstr>
      <vt:lpstr>Equation</vt:lpstr>
      <vt:lpstr>Applied Mechanism Design For Social Good</vt:lpstr>
      <vt:lpstr>Announcements</vt:lpstr>
      <vt:lpstr>Check-in Survey</vt:lpstr>
      <vt:lpstr>Fairly dividing a cookie</vt:lpstr>
      <vt:lpstr>Fairly dividing a Sheet cake</vt:lpstr>
      <vt:lpstr>Fairly dividing a Multi-flavor Sheet cake</vt:lpstr>
      <vt:lpstr>Treating Players equally</vt:lpstr>
      <vt:lpstr>Treating Players equally</vt:lpstr>
      <vt:lpstr>How do we quantify fairness?</vt:lpstr>
      <vt:lpstr>Fairly dividing a Multi-flavor Sheet cake</vt:lpstr>
      <vt:lpstr>Prop and EF on 2 players</vt:lpstr>
      <vt:lpstr>Prop and EF on n&gt;2 players</vt:lpstr>
      <vt:lpstr>Proportionality for N&gt;2 via Knife moving</vt:lpstr>
      <vt:lpstr>Proportionality for N&gt;2 via Knife moving</vt:lpstr>
      <vt:lpstr>Proportionality for N&gt;2 via Knife moving</vt:lpstr>
      <vt:lpstr>Proportionality for N&gt;2 via Knife moving</vt:lpstr>
      <vt:lpstr>Greedy algs aren’t Envy-free</vt:lpstr>
      <vt:lpstr>An Envy-Free Protocol for n=3</vt:lpstr>
      <vt:lpstr>Envy-Freeness beyond n=3</vt:lpstr>
      <vt:lpstr>PowerPoint Presentation</vt:lpstr>
      <vt:lpstr>What do we know about divisible goods?</vt:lpstr>
      <vt:lpstr>Social Welfare and Fairness</vt:lpstr>
      <vt:lpstr>The Price of Fairness In Cake Cutting</vt:lpstr>
      <vt:lpstr>Social Welfare and Fairness</vt:lpstr>
      <vt:lpstr>“Price Of” Bounds</vt:lpstr>
      <vt:lpstr>Applications: Estate Division</vt:lpstr>
      <vt:lpstr>Applications: Estate Division</vt:lpstr>
      <vt:lpstr>Applications: Land Reform</vt:lpstr>
      <vt:lpstr>Applications: Legislation</vt:lpstr>
      <vt:lpstr>Part 2 – Indivisible goods</vt:lpstr>
      <vt:lpstr>Part 2 – Indivisible goods</vt:lpstr>
      <vt:lpstr>Fairness with Indivisibility</vt:lpstr>
      <vt:lpstr>Fairness with Indivisibility</vt:lpstr>
      <vt:lpstr>Envy Freeness up to One good</vt:lpstr>
      <vt:lpstr>Envy Freeness Up to One Good</vt:lpstr>
      <vt:lpstr>Round Robin Algorithm for EF1</vt:lpstr>
      <vt:lpstr>Round Robin Algorithm for EF1</vt:lpstr>
      <vt:lpstr>EF1, EFX on Indivisible Goods</vt:lpstr>
      <vt:lpstr>Envy Freeness Up Any one good</vt:lpstr>
      <vt:lpstr>Existence of EF, EF1, EFx</vt:lpstr>
      <vt:lpstr>The Leximin-Compare algorithm (2 agents)</vt:lpstr>
      <vt:lpstr>The Leximin-Compare algorithm (2 agents)</vt:lpstr>
      <vt:lpstr>Does Leximin find an EFX solution?</vt:lpstr>
      <vt:lpstr>The Leximin-Compare++ algorithm (2 agents)</vt:lpstr>
      <vt:lpstr>the leximin++ solution is EFX on identical valuations</vt:lpstr>
      <vt:lpstr>Extending to 2 players, different valuations</vt:lpstr>
      <vt:lpstr>Recap: Ef, Ef1, Efx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Marina Knittel</cp:lastModifiedBy>
  <cp:revision>1986</cp:revision>
  <cp:lastPrinted>2016-10-18T00:55:56Z</cp:lastPrinted>
  <dcterms:created xsi:type="dcterms:W3CDTF">2013-03-05T15:39:19Z</dcterms:created>
  <dcterms:modified xsi:type="dcterms:W3CDTF">2022-03-30T17:28:41Z</dcterms:modified>
</cp:coreProperties>
</file>